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9"/>
  </p:notesMasterIdLst>
  <p:handoutMasterIdLst>
    <p:handoutMasterId r:id="rId40"/>
  </p:handoutMasterIdLst>
  <p:sldIdLst>
    <p:sldId id="311" r:id="rId5"/>
    <p:sldId id="312" r:id="rId6"/>
    <p:sldId id="313" r:id="rId7"/>
    <p:sldId id="314" r:id="rId8"/>
    <p:sldId id="315" r:id="rId9"/>
    <p:sldId id="316" r:id="rId10"/>
    <p:sldId id="277" r:id="rId11"/>
    <p:sldId id="285" r:id="rId12"/>
    <p:sldId id="278" r:id="rId13"/>
    <p:sldId id="351" r:id="rId14"/>
    <p:sldId id="348" r:id="rId15"/>
    <p:sldId id="349" r:id="rId16"/>
    <p:sldId id="309" r:id="rId17"/>
    <p:sldId id="352" r:id="rId18"/>
    <p:sldId id="353" r:id="rId19"/>
    <p:sldId id="354" r:id="rId20"/>
    <p:sldId id="355" r:id="rId21"/>
    <p:sldId id="356" r:id="rId22"/>
    <p:sldId id="357" r:id="rId23"/>
    <p:sldId id="358" r:id="rId24"/>
    <p:sldId id="359" r:id="rId25"/>
    <p:sldId id="360" r:id="rId26"/>
    <p:sldId id="317" r:id="rId27"/>
    <p:sldId id="361" r:id="rId28"/>
    <p:sldId id="362" r:id="rId29"/>
    <p:sldId id="363" r:id="rId30"/>
    <p:sldId id="364" r:id="rId31"/>
    <p:sldId id="365" r:id="rId32"/>
    <p:sldId id="366" r:id="rId33"/>
    <p:sldId id="367" r:id="rId34"/>
    <p:sldId id="368" r:id="rId35"/>
    <p:sldId id="369" r:id="rId36"/>
    <p:sldId id="370" r:id="rId37"/>
    <p:sldId id="26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1D1"/>
    <a:srgbClr val="4498C2"/>
    <a:srgbClr val="4F81BD"/>
    <a:srgbClr val="8BACD3"/>
    <a:srgbClr val="F3F7FB"/>
    <a:srgbClr val="92D050"/>
    <a:srgbClr val="7FBA00"/>
    <a:srgbClr val="00AEEF"/>
    <a:srgbClr val="86C400"/>
    <a:srgbClr val="82BF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6458" autoAdjust="0"/>
    <p:restoredTop sz="94660"/>
  </p:normalViewPr>
  <p:slideViewPr>
    <p:cSldViewPr snapToGrid="0">
      <p:cViewPr varScale="1">
        <p:scale>
          <a:sx n="100" d="100"/>
          <a:sy n="100" d="100"/>
        </p:scale>
        <p:origin x="108" y="810"/>
      </p:cViewPr>
      <p:guideLst/>
    </p:cSldViewPr>
  </p:slideViewPr>
  <p:notesTextViewPr>
    <p:cViewPr>
      <p:scale>
        <a:sx n="1" d="1"/>
        <a:sy n="1" d="1"/>
      </p:scale>
      <p:origin x="0" y="0"/>
    </p:cViewPr>
  </p:notesTextViewPr>
  <p:notesViewPr>
    <p:cSldViewPr snapToGrid="0">
      <p:cViewPr varScale="1">
        <p:scale>
          <a:sx n="101" d="100"/>
          <a:sy n="101" d="100"/>
        </p:scale>
        <p:origin x="259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2/3/2014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2/3/2014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085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1240528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52638" y="722313"/>
            <a:ext cx="2716212" cy="1527175"/>
          </a:xfrm>
        </p:spPr>
      </p:sp>
      <p:sp>
        <p:nvSpPr>
          <p:cNvPr id="3" name="Notes Placeholder 2"/>
          <p:cNvSpPr>
            <a:spLocks noGrp="1"/>
          </p:cNvSpPr>
          <p:nvPr>
            <p:ph type="body" idx="1"/>
          </p:nvPr>
        </p:nvSpPr>
        <p:spPr>
          <a:xfrm>
            <a:off x="684560" y="2463838"/>
            <a:ext cx="5476479" cy="5606704"/>
          </a:xfrm>
        </p:spPr>
        <p:txBody>
          <a:bodyPr/>
          <a:lstStyle/>
          <a:p>
            <a:pPr marL="170541" indent="-170541">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A4A2885B-73F1-47D2-956D-5BCCF738906F}" type="slidenum">
              <a:rPr lang="en-US" smtClean="0"/>
              <a:t>11</a:t>
            </a:fld>
            <a:endParaRPr lang="en-US"/>
          </a:p>
        </p:txBody>
      </p:sp>
    </p:spTree>
    <p:extLst>
      <p:ext uri="{BB962C8B-B14F-4D97-AF65-F5344CB8AC3E}">
        <p14:creationId xmlns:p14="http://schemas.microsoft.com/office/powerpoint/2010/main" val="250281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9517">
              <a:lnSpc>
                <a:spcPct val="90000"/>
              </a:lnSpc>
              <a:spcAft>
                <a:spcPts val="331"/>
              </a:spcAft>
              <a:defRPr/>
            </a:pPr>
            <a:endParaRPr lang="en-US" dirty="0"/>
          </a:p>
        </p:txBody>
      </p:sp>
      <p:sp>
        <p:nvSpPr>
          <p:cNvPr id="4" name="Date Placeholder 3"/>
          <p:cNvSpPr>
            <a:spLocks noGrp="1"/>
          </p:cNvSpPr>
          <p:nvPr>
            <p:ph type="dt" idx="10"/>
          </p:nvPr>
        </p:nvSpPr>
        <p:spPr/>
        <p:txBody>
          <a:bodyPr/>
          <a:lstStyle/>
          <a:p>
            <a:fld id="{D6DDADEE-5CA5-468A-9BF3-116CAE57484D}" type="datetime1">
              <a:rPr lang="en-US" smtClean="0">
                <a:solidFill>
                  <a:prstClr val="black"/>
                </a:solidFill>
              </a:rPr>
              <a:pPr/>
              <a:t>2/3/2014</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4927" defTabSz="926530"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71858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1355770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657225"/>
            <a:ext cx="3076575" cy="1730375"/>
          </a:xfrm>
        </p:spPr>
      </p:sp>
      <p:sp>
        <p:nvSpPr>
          <p:cNvPr id="3" name="Notes Placeholder 2"/>
          <p:cNvSpPr>
            <a:spLocks noGrp="1"/>
          </p:cNvSpPr>
          <p:nvPr>
            <p:ph type="body" idx="1"/>
          </p:nvPr>
        </p:nvSpPr>
        <p:spPr>
          <a:xfrm>
            <a:off x="684560" y="2568886"/>
            <a:ext cx="5476479" cy="5501656"/>
          </a:xfrm>
        </p:spPr>
        <p:txBody>
          <a:bodyPr/>
          <a:lstStyle/>
          <a:p>
            <a:pPr defTabSz="909517">
              <a:lnSpc>
                <a:spcPct val="90000"/>
              </a:lnSpc>
              <a:spcAft>
                <a:spcPts val="331"/>
              </a:spcAft>
              <a:defRPr/>
            </a:pPr>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56268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t>15</a:t>
            </a:fld>
            <a:endParaRPr lang="en-US"/>
          </a:p>
        </p:txBody>
      </p:sp>
    </p:spTree>
    <p:extLst>
      <p:ext uri="{BB962C8B-B14F-4D97-AF65-F5344CB8AC3E}">
        <p14:creationId xmlns:p14="http://schemas.microsoft.com/office/powerpoint/2010/main" val="2459600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7691BA1-24D8-4ED5-A7AB-36CE7FE1B8BE}" type="datetime1">
              <a:rPr lang="en-US" smtClean="0">
                <a:solidFill>
                  <a:prstClr val="black"/>
                </a:solidFill>
              </a:rPr>
              <a:pPr/>
              <a:t>2/3/2014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223379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7691BA1-24D8-4ED5-A7AB-36CE7FE1B8BE}" type="datetime1">
              <a:rPr lang="en-US" smtClean="0">
                <a:solidFill>
                  <a:prstClr val="black"/>
                </a:solidFill>
              </a:rPr>
              <a:pPr/>
              <a:t>2/3/2014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533881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7691BA1-24D8-4ED5-A7AB-36CE7FE1B8BE}" type="datetime1">
              <a:rPr lang="en-US" smtClean="0">
                <a:solidFill>
                  <a:prstClr val="black"/>
                </a:solidFill>
              </a:rPr>
              <a:pPr/>
              <a:t>2/3/2014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378095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BF3B5-10A7-46DB-BC19-E9A223E092BD}"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1079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301650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4A2885B-73F1-47D2-956D-5BCCF738906F}" type="slidenum">
              <a:rPr lang="en-US" smtClean="0"/>
              <a:t>20</a:t>
            </a:fld>
            <a:endParaRPr lang="en-US" dirty="0"/>
          </a:p>
        </p:txBody>
      </p:sp>
    </p:spTree>
    <p:extLst>
      <p:ext uri="{BB962C8B-B14F-4D97-AF65-F5344CB8AC3E}">
        <p14:creationId xmlns:p14="http://schemas.microsoft.com/office/powerpoint/2010/main" val="2353022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2/3/2014 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84813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417" indent="-172417">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596143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355199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6000" spc="-102" dirty="0">
              <a:ln w="3175">
                <a:noFill/>
              </a:ln>
              <a:gradFill>
                <a:gsLst>
                  <a:gs pos="1250">
                    <a:srgbClr val="F9F9F9"/>
                  </a:gs>
                  <a:gs pos="100000">
                    <a:srgbClr val="F9F9F9"/>
                  </a:gs>
                </a:gsLst>
                <a:lin ang="5400000" scaled="0"/>
              </a:gradFill>
              <a:latin typeface="Segoe UI Light" pitchFamily="34" charset="0"/>
              <a:cs typeface="Arial"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39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C4A7D0-6BDA-4239-956D-E9BFFB9C5CBC}" type="datetime1">
              <a:rPr lang="en-US" smtClean="0">
                <a:solidFill>
                  <a:prstClr val="black"/>
                </a:solidFill>
              </a:rPr>
              <a:pPr/>
              <a:t>2/3/2014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412905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9900" y="620713"/>
            <a:ext cx="3365500" cy="1892300"/>
          </a:xfrm>
        </p:spPr>
      </p:sp>
      <p:sp>
        <p:nvSpPr>
          <p:cNvPr id="3" name="Notes Placeholder 2"/>
          <p:cNvSpPr>
            <a:spLocks noGrp="1"/>
          </p:cNvSpPr>
          <p:nvPr>
            <p:ph type="body" idx="1"/>
          </p:nvPr>
        </p:nvSpPr>
        <p:spPr>
          <a:xfrm>
            <a:off x="684560" y="2869519"/>
            <a:ext cx="5476479" cy="5601143"/>
          </a:xfrm>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93444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43075" y="588963"/>
            <a:ext cx="3359150" cy="1889125"/>
          </a:xfrm>
        </p:spPr>
      </p:sp>
      <p:sp>
        <p:nvSpPr>
          <p:cNvPr id="3" name="Notes Placeholder 2"/>
          <p:cNvSpPr>
            <a:spLocks noGrp="1"/>
          </p:cNvSpPr>
          <p:nvPr>
            <p:ph type="body" idx="1"/>
          </p:nvPr>
        </p:nvSpPr>
        <p:spPr>
          <a:xfrm>
            <a:off x="684560" y="2838994"/>
            <a:ext cx="5476479" cy="5692722"/>
          </a:xfrm>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661356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2/3/2014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043956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spc="-50" dirty="0" smtClean="0">
              <a:gradFill>
                <a:gsLst>
                  <a:gs pos="0">
                    <a:srgbClr val="505050"/>
                  </a:gs>
                  <a:gs pos="100000">
                    <a:srgbClr val="505050"/>
                  </a:gs>
                </a:gsLst>
                <a:lin ang="5400000" scaled="1"/>
              </a:gradFill>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798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2/3/2014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824707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588963"/>
            <a:ext cx="3152775" cy="1773237"/>
          </a:xfrm>
        </p:spPr>
      </p:sp>
      <p:sp>
        <p:nvSpPr>
          <p:cNvPr id="3" name="Notes Placeholder 2"/>
          <p:cNvSpPr>
            <a:spLocks noGrp="1"/>
          </p:cNvSpPr>
          <p:nvPr>
            <p:ph type="body" idx="1"/>
          </p:nvPr>
        </p:nvSpPr>
        <p:spPr>
          <a:xfrm>
            <a:off x="684560" y="2737238"/>
            <a:ext cx="5476479" cy="5794477"/>
          </a:xfrm>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707186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2620150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t>30</a:t>
            </a:fld>
            <a:endParaRPr lang="en-US"/>
          </a:p>
        </p:txBody>
      </p:sp>
    </p:spTree>
    <p:extLst>
      <p:ext uri="{BB962C8B-B14F-4D97-AF65-F5344CB8AC3E}">
        <p14:creationId xmlns:p14="http://schemas.microsoft.com/office/powerpoint/2010/main" val="1137885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smtClean="0">
              <a:solidFill>
                <a:schemeClr val="tx1"/>
              </a:solidFill>
              <a:effectLst/>
              <a:latin typeface="+mn-lt"/>
              <a:ea typeface="+mn-ea"/>
              <a:cs typeface="+mn-cs"/>
            </a:endParaRPr>
          </a:p>
        </p:txBody>
      </p:sp>
      <p:sp>
        <p:nvSpPr>
          <p:cNvPr id="4" name="Date Placeholder 3"/>
          <p:cNvSpPr>
            <a:spLocks noGrp="1"/>
          </p:cNvSpPr>
          <p:nvPr>
            <p:ph type="dt" idx="10"/>
          </p:nvPr>
        </p:nvSpPr>
        <p:spPr/>
        <p:txBody>
          <a:bodyPr/>
          <a:lstStyle/>
          <a:p>
            <a:fld id="{D6DDADEE-5CA5-468A-9BF3-116CAE57484D}" type="datetime1">
              <a:rPr lang="en-US" smtClean="0"/>
              <a:t>2/3/2014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4927" defTabSz="9265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4927" defTabSz="9265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513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60525" y="673100"/>
            <a:ext cx="3244850" cy="1825625"/>
          </a:xfrm>
        </p:spPr>
      </p:sp>
      <p:sp>
        <p:nvSpPr>
          <p:cNvPr id="3" name="Notes Placeholder 2"/>
          <p:cNvSpPr>
            <a:spLocks noGrp="1"/>
          </p:cNvSpPr>
          <p:nvPr>
            <p:ph type="body" idx="1"/>
          </p:nvPr>
        </p:nvSpPr>
        <p:spPr>
          <a:xfrm>
            <a:off x="684560" y="2798290"/>
            <a:ext cx="5476479" cy="5733425"/>
          </a:xfrm>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569052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a:lnSpc>
                <a:spcPct val="115000"/>
              </a:lnSpc>
              <a:spcAft>
                <a:spcPts val="1000"/>
              </a:spcAft>
            </a:pPr>
            <a:endParaRPr lang="en-US" dirty="0"/>
          </a:p>
        </p:txBody>
      </p:sp>
      <p:sp>
        <p:nvSpPr>
          <p:cNvPr id="4" name="Slide Number Placeholder 3"/>
          <p:cNvSpPr>
            <a:spLocks noGrp="1"/>
          </p:cNvSpPr>
          <p:nvPr>
            <p:ph type="sldNum" sz="quarter" idx="10"/>
          </p:nvPr>
        </p:nvSpPr>
        <p:spPr/>
        <p:txBody>
          <a:bodyPr/>
          <a:lstStyle/>
          <a:p>
            <a:fld id="{56FF6963-B033-47E9-9CEA-D5070666226F}" type="slidenum">
              <a:rPr lang="en-US" smtClean="0"/>
              <a:t>33</a:t>
            </a:fld>
            <a:endParaRPr lang="en-US"/>
          </a:p>
        </p:txBody>
      </p:sp>
    </p:spTree>
    <p:extLst>
      <p:ext uri="{BB962C8B-B14F-4D97-AF65-F5344CB8AC3E}">
        <p14:creationId xmlns:p14="http://schemas.microsoft.com/office/powerpoint/2010/main" val="1735512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2924908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3940168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2630741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41033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550397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Tree>
    <p:extLst>
      <p:ext uri="{BB962C8B-B14F-4D97-AF65-F5344CB8AC3E}">
        <p14:creationId xmlns:p14="http://schemas.microsoft.com/office/powerpoint/2010/main" val="1542757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49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13486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 id="2147483672" r:id="rId10"/>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emf"/><Relationship Id="rId3" Type="http://schemas.openxmlformats.org/officeDocument/2006/relationships/image" Target="../media/image8.emf"/><Relationship Id="rId7" Type="http://schemas.openxmlformats.org/officeDocument/2006/relationships/image" Target="../media/image11.png"/><Relationship Id="rId12" Type="http://schemas.openxmlformats.org/officeDocument/2006/relationships/image" Target="../media/image14.emf"/><Relationship Id="rId2" Type="http://schemas.openxmlformats.org/officeDocument/2006/relationships/notesSlide" Target="../notesSlides/notesSlide12.xml"/><Relationship Id="rId16" Type="http://schemas.openxmlformats.org/officeDocument/2006/relationships/image" Target="../media/image18.emf"/><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3.png"/><Relationship Id="rId5" Type="http://schemas.microsoft.com/office/2007/relationships/hdphoto" Target="../media/hdphoto1.wdp"/><Relationship Id="rId15" Type="http://schemas.openxmlformats.org/officeDocument/2006/relationships/image" Target="../media/image17.png"/><Relationship Id="rId10" Type="http://schemas.microsoft.com/office/2007/relationships/hdphoto" Target="../media/hdphoto3.wdp"/><Relationship Id="rId4" Type="http://schemas.openxmlformats.org/officeDocument/2006/relationships/image" Target="../media/image9.png"/><Relationship Id="rId9" Type="http://schemas.openxmlformats.org/officeDocument/2006/relationships/image" Target="../media/image12.png"/><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12.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16.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jpg"/><Relationship Id="rId22" Type="http://schemas.openxmlformats.org/officeDocument/2006/relationships/image" Target="../media/image47.png"/><Relationship Id="rId27"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59.png"/><Relationship Id="rId4" Type="http://schemas.openxmlformats.org/officeDocument/2006/relationships/image" Target="../media/image58.jpe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png"/><Relationship Id="rId7" Type="http://schemas.microsoft.com/office/2007/relationships/hdphoto" Target="../media/hdphoto5.wdp"/><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67.png"/><Relationship Id="rId5" Type="http://schemas.microsoft.com/office/2007/relationships/hdphoto" Target="../media/hdphoto4.wdp"/><Relationship Id="rId4" Type="http://schemas.openxmlformats.org/officeDocument/2006/relationships/image" Target="../media/image66.png"/><Relationship Id="rId9" Type="http://schemas.openxmlformats.org/officeDocument/2006/relationships/image" Target="../media/image69.emf"/></Relationships>
</file>

<file path=ppt/slides/_rels/slide21.xml.rels><?xml version="1.0" encoding="UTF-8" standalone="yes"?>
<Relationships xmlns="http://schemas.openxmlformats.org/package/2006/relationships"><Relationship Id="rId3" Type="http://schemas.openxmlformats.org/officeDocument/2006/relationships/image" Target="../media/image70.jp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microsoft.com/office/2007/relationships/hdphoto" Target="../media/hdphoto6.wdp"/><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jpe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81.png"/><Relationship Id="rId11" Type="http://schemas.microsoft.com/office/2007/relationships/hdphoto" Target="../media/hdphoto7.wdp"/><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emf"/><Relationship Id="rId9" Type="http://schemas.openxmlformats.org/officeDocument/2006/relationships/image" Target="../media/image84.png"/><Relationship Id="rId14"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91.png"/><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png"/><Relationship Id="rId7" Type="http://schemas.microsoft.com/office/2007/relationships/hdphoto" Target="../media/hdphoto9.wdp"/><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94.png"/><Relationship Id="rId5" Type="http://schemas.microsoft.com/office/2007/relationships/hdphoto" Target="../media/hdphoto8.wdp"/><Relationship Id="rId4" Type="http://schemas.openxmlformats.org/officeDocument/2006/relationships/image" Target="../media/image93.png"/><Relationship Id="rId9" Type="http://schemas.microsoft.com/office/2007/relationships/hdphoto" Target="../media/hdphoto10.wdp"/></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98.png"/><Relationship Id="rId11" Type="http://schemas.openxmlformats.org/officeDocument/2006/relationships/image" Target="../media/image103.emf"/><Relationship Id="rId5" Type="http://schemas.microsoft.com/office/2007/relationships/hdphoto" Target="../media/hdphoto11.wdp"/><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emf"/><Relationship Id="rId18" Type="http://schemas.openxmlformats.org/officeDocument/2006/relationships/image" Target="../media/image90.png"/><Relationship Id="rId3" Type="http://schemas.openxmlformats.org/officeDocument/2006/relationships/image" Target="../media/image105.png"/><Relationship Id="rId21" Type="http://schemas.microsoft.com/office/2007/relationships/hdphoto" Target="../media/hdphoto13.wdp"/><Relationship Id="rId7" Type="http://schemas.openxmlformats.org/officeDocument/2006/relationships/image" Target="../media/image12.png"/><Relationship Id="rId12" Type="http://schemas.openxmlformats.org/officeDocument/2006/relationships/image" Target="../media/image68.png"/><Relationship Id="rId17" Type="http://schemas.openxmlformats.org/officeDocument/2006/relationships/image" Target="../media/image108.png"/><Relationship Id="rId2" Type="http://schemas.openxmlformats.org/officeDocument/2006/relationships/notesSlide" Target="../notesSlides/notesSlide31.xml"/><Relationship Id="rId16" Type="http://schemas.openxmlformats.org/officeDocument/2006/relationships/image" Target="../media/image13.png"/><Relationship Id="rId20" Type="http://schemas.openxmlformats.org/officeDocument/2006/relationships/image" Target="../media/image109.png"/><Relationship Id="rId1" Type="http://schemas.openxmlformats.org/officeDocument/2006/relationships/slideLayout" Target="../slideLayouts/slideLayout10.xml"/><Relationship Id="rId6" Type="http://schemas.microsoft.com/office/2007/relationships/hdphoto" Target="../media/hdphoto2.wdp"/><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107.png"/><Relationship Id="rId10" Type="http://schemas.openxmlformats.org/officeDocument/2006/relationships/image" Target="../media/image16.png"/><Relationship Id="rId19" Type="http://schemas.openxmlformats.org/officeDocument/2006/relationships/image" Target="../media/image91.png"/><Relationship Id="rId4" Type="http://schemas.microsoft.com/office/2007/relationships/hdphoto" Target="../media/hdphoto12.wdp"/><Relationship Id="rId9" Type="http://schemas.openxmlformats.org/officeDocument/2006/relationships/image" Target="../media/image14.emf"/><Relationship Id="rId14" Type="http://schemas.openxmlformats.org/officeDocument/2006/relationships/image" Target="../media/image106.png"/></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111.png"/></Relationships>
</file>

<file path=ppt/slides/_rels/slide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aka.ms/MVA-Vouche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Robert Green | </a:t>
            </a:r>
            <a:r>
              <a:rPr lang="en-US" dirty="0"/>
              <a:t>Technical Evangelist</a:t>
            </a:r>
          </a:p>
          <a:p>
            <a:r>
              <a:rPr lang="en-US" dirty="0" smtClean="0"/>
              <a:t>Dmitry Lyalin | </a:t>
            </a:r>
            <a:r>
              <a:rPr lang="en-US" dirty="0"/>
              <a:t>Product Marketing Manager </a:t>
            </a:r>
          </a:p>
        </p:txBody>
      </p:sp>
      <p:sp>
        <p:nvSpPr>
          <p:cNvPr id="2" name="Title 1"/>
          <p:cNvSpPr>
            <a:spLocks noGrp="1"/>
          </p:cNvSpPr>
          <p:nvPr>
            <p:ph type="ctrTitle"/>
          </p:nvPr>
        </p:nvSpPr>
        <p:spPr/>
        <p:txBody>
          <a:bodyPr/>
          <a:lstStyle/>
          <a:p>
            <a:r>
              <a:rPr lang="en-US" dirty="0" smtClean="0"/>
              <a:t>Enterprise Developer Camp Jumpstart</a:t>
            </a:r>
            <a:endParaRPr lang="en-US" dirty="0"/>
          </a:p>
        </p:txBody>
      </p:sp>
    </p:spTree>
    <p:extLst>
      <p:ext uri="{BB962C8B-B14F-4D97-AF65-F5344CB8AC3E}">
        <p14:creationId xmlns:p14="http://schemas.microsoft.com/office/powerpoint/2010/main" val="36123536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Set the Stage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36874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TextBox 6"/>
          <p:cNvSpPr txBox="1"/>
          <p:nvPr/>
        </p:nvSpPr>
        <p:spPr>
          <a:xfrm>
            <a:off x="397065" y="1832507"/>
            <a:ext cx="2286000" cy="2286000"/>
          </a:xfrm>
          <a:prstGeom prst="rect">
            <a:avLst/>
          </a:prstGeom>
          <a:solidFill>
            <a:srgbClr val="681684">
              <a:alpha val="85000"/>
            </a:srgbClr>
          </a:solidFill>
        </p:spPr>
        <p:txBody>
          <a:bodyPr wrap="square" lIns="91440" tIns="91440" rIns="91440" bIns="91440" rtlCol="0" anchor="b"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7">
              <a:defRPr/>
            </a:pPr>
            <a:r>
              <a:rPr lang="en-US" sz="3600" kern="0" dirty="0">
                <a:solidFill>
                  <a:prstClr val="white"/>
                </a:solidFill>
                <a:latin typeface="Segoe UI Light" pitchFamily="34" charset="0"/>
                <a:cs typeface="Segoe UI" pitchFamily="34" charset="0"/>
              </a:rPr>
              <a:t>Devices</a:t>
            </a:r>
          </a:p>
        </p:txBody>
      </p:sp>
      <p:sp>
        <p:nvSpPr>
          <p:cNvPr id="6" name="TextBox 8"/>
          <p:cNvSpPr txBox="1"/>
          <p:nvPr/>
        </p:nvSpPr>
        <p:spPr>
          <a:xfrm>
            <a:off x="397065" y="4301387"/>
            <a:ext cx="2286000" cy="2286000"/>
          </a:xfrm>
          <a:prstGeom prst="rect">
            <a:avLst/>
          </a:prstGeom>
          <a:solidFill>
            <a:srgbClr val="681684">
              <a:alpha val="85000"/>
            </a:srgbClr>
          </a:solidFill>
        </p:spPr>
        <p:txBody>
          <a:bodyPr wrap="square" lIns="91440" tIns="91440" rIns="91440" bIns="91440" rtlCol="0" anchor="b" anchorCtr="0">
            <a:noAutofit/>
          </a:bodyPr>
          <a:lstStyle>
            <a:defPPr>
              <a:defRPr lang="en-US"/>
            </a:defPPr>
            <a:lvl1pPr marR="0" lvl="0" indent="0" algn="r" defTabSz="914400" fontAlgn="auto">
              <a:lnSpc>
                <a:spcPct val="100000"/>
              </a:lnSpc>
              <a:spcBef>
                <a:spcPts val="0"/>
              </a:spcBef>
              <a:spcAft>
                <a:spcPts val="0"/>
              </a:spcAft>
              <a:buClrTx/>
              <a:buSzTx/>
              <a:buFontTx/>
              <a:buNone/>
              <a:tabLst/>
              <a:defRPr sz="3600" kern="0">
                <a:solidFill>
                  <a:prstClr val="white"/>
                </a:solidFill>
                <a:latin typeface="Segoe UI Light" pitchFamily="34" charset="0"/>
                <a:cs typeface="Segoe UI"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dirty="0"/>
              <a:t>Services</a:t>
            </a:r>
          </a:p>
        </p:txBody>
      </p:sp>
    </p:spTree>
    <p:extLst>
      <p:ext uri="{BB962C8B-B14F-4D97-AF65-F5344CB8AC3E}">
        <p14:creationId xmlns:p14="http://schemas.microsoft.com/office/powerpoint/2010/main" val="22372963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096001" y="0"/>
            <a:ext cx="6096001" cy="6858000"/>
          </a:xfrm>
          <a:prstGeom prst="rect">
            <a:avLst/>
          </a:prstGeom>
          <a:solidFill>
            <a:srgbClr val="6816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3619529" y="2460240"/>
            <a:ext cx="1835179" cy="1835179"/>
            <a:chOff x="3619529" y="2460239"/>
            <a:chExt cx="1835179" cy="1835179"/>
          </a:xfrm>
        </p:grpSpPr>
        <p:sp>
          <p:nvSpPr>
            <p:cNvPr id="12" name="Rectangle 11"/>
            <p:cNvSpPr>
              <a:spLocks noChangeAspect="1"/>
            </p:cNvSpPr>
            <p:nvPr/>
          </p:nvSpPr>
          <p:spPr bwMode="auto">
            <a:xfrm>
              <a:off x="3619529" y="2460239"/>
              <a:ext cx="1835179" cy="1835179"/>
            </a:xfrm>
            <a:prstGeom prst="rect">
              <a:avLst/>
            </a:prstGeom>
            <a:solidFill>
              <a:srgbClr val="68168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9" rIns="91436" bIns="45719" numCol="1" rtlCol="0" anchor="b" anchorCtr="0" compatLnSpc="1">
              <a:prstTxWarp prst="textNoShape">
                <a:avLst/>
              </a:prstTxWarp>
            </a:bodyPr>
            <a:lstStyle/>
            <a:p>
              <a:pP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4"/>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3885482" y="2779413"/>
              <a:ext cx="1303275" cy="1196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Freeform 20"/>
          <p:cNvSpPr>
            <a:spLocks noChangeAspect="1" noEditPoints="1"/>
          </p:cNvSpPr>
          <p:nvPr/>
        </p:nvSpPr>
        <p:spPr bwMode="auto">
          <a:xfrm>
            <a:off x="12765029" y="2474581"/>
            <a:ext cx="640055" cy="4138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93260" tIns="46631" rIns="93260" bIns="46631" numCol="1" anchor="t" anchorCtr="0" compatLnSpc="1">
            <a:prstTxWarp prst="textNoShape">
              <a:avLst/>
            </a:prstTxWarp>
          </a:bodyPr>
          <a:lstStyle/>
          <a:p>
            <a:pPr defTabSz="932595">
              <a:defRPr/>
            </a:pPr>
            <a:endParaRPr lang="en-US" sz="1428" kern="0" dirty="0">
              <a:solidFill>
                <a:srgbClr val="FFFFFF"/>
              </a:solidFill>
            </a:endParaRPr>
          </a:p>
        </p:txBody>
      </p:sp>
      <p:pic>
        <p:nvPicPr>
          <p:cNvPr id="16" name="Picture 15" descr="C:\Users\jameyt\Pictures\Helveticons_Complete\Helveticons Complete\Helveticons Basic\Png\256x256\Laptop 256x256.png"/>
          <p:cNvPicPr>
            <a:picLocks noChangeAspect="1" noChangeArrowheads="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355553" y="472330"/>
            <a:ext cx="1222136" cy="12215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65028" y="1657987"/>
            <a:ext cx="640055" cy="640055"/>
          </a:xfrm>
          <a:prstGeom prst="rect">
            <a:avLst/>
          </a:prstGeom>
        </p:spPr>
      </p:pic>
      <p:grpSp>
        <p:nvGrpSpPr>
          <p:cNvPr id="73" name="Group 72"/>
          <p:cNvGrpSpPr/>
          <p:nvPr/>
        </p:nvGrpSpPr>
        <p:grpSpPr>
          <a:xfrm>
            <a:off x="6814582" y="2266923"/>
            <a:ext cx="837988" cy="844991"/>
            <a:chOff x="14527403" y="952813"/>
            <a:chExt cx="837988" cy="844990"/>
          </a:xfrm>
        </p:grpSpPr>
        <p:pic>
          <p:nvPicPr>
            <p:cNvPr id="18" name="Picture 17"/>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rot="18949818">
              <a:off x="14872114" y="1307691"/>
              <a:ext cx="349090" cy="490112"/>
            </a:xfrm>
            <a:prstGeom prst="rect">
              <a:avLst/>
            </a:prstGeom>
          </p:spPr>
        </p:pic>
        <p:sp>
          <p:nvSpPr>
            <p:cNvPr id="19" name="Freeform 61"/>
            <p:cNvSpPr>
              <a:spLocks/>
            </p:cNvSpPr>
            <p:nvPr/>
          </p:nvSpPr>
          <p:spPr bwMode="auto">
            <a:xfrm rot="5400000">
              <a:off x="14640382" y="839834"/>
              <a:ext cx="612030" cy="837988"/>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3260" tIns="46631" rIns="93260" bIns="46631" numCol="1" anchor="t" anchorCtr="0" compatLnSpc="1">
              <a:prstTxWarp prst="textNoShape">
                <a:avLst/>
              </a:prstTxWarp>
            </a:bodyPr>
            <a:lstStyle/>
            <a:p>
              <a:pPr defTabSz="932595">
                <a:defRPr/>
              </a:pPr>
              <a:endParaRPr lang="en-US" sz="1428" kern="0" dirty="0">
                <a:solidFill>
                  <a:srgbClr val="FFFFFF"/>
                </a:solidFill>
              </a:endParaRPr>
            </a:p>
          </p:txBody>
        </p:sp>
      </p:grpSp>
      <p:pic>
        <p:nvPicPr>
          <p:cNvPr id="17" name="Picture 16"/>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6997890" y="3647037"/>
            <a:ext cx="471372" cy="877723"/>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08867" y="4935330"/>
            <a:ext cx="953628" cy="953628"/>
          </a:xfrm>
          <a:prstGeom prst="rect">
            <a:avLst/>
          </a:prstGeom>
        </p:spPr>
      </p:pic>
      <p:pic>
        <p:nvPicPr>
          <p:cNvPr id="9" name="Picture 3"/>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9391473" y="2870260"/>
            <a:ext cx="1518403" cy="98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Straight Connector 29"/>
          <p:cNvCxnSpPr/>
          <p:nvPr/>
        </p:nvCxnSpPr>
        <p:spPr>
          <a:xfrm>
            <a:off x="7966622" y="1814632"/>
            <a:ext cx="1261935" cy="1563197"/>
          </a:xfrm>
          <a:prstGeom prst="line">
            <a:avLst/>
          </a:prstGeom>
          <a:ln w="31750">
            <a:solidFill>
              <a:schemeClr val="bg1"/>
            </a:solidFill>
            <a:prstDash val="sysDash"/>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27902" y="2659834"/>
            <a:ext cx="1300655" cy="717996"/>
          </a:xfrm>
          <a:prstGeom prst="line">
            <a:avLst/>
          </a:prstGeom>
          <a:ln w="31750">
            <a:solidFill>
              <a:schemeClr val="bg1"/>
            </a:solidFill>
            <a:prstDash val="sysDash"/>
            <a:headEnd type="oval"/>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909385" y="3377829"/>
            <a:ext cx="1319171" cy="719760"/>
          </a:xfrm>
          <a:prstGeom prst="line">
            <a:avLst/>
          </a:prstGeom>
          <a:ln w="31750">
            <a:solidFill>
              <a:schemeClr val="bg1"/>
            </a:solidFill>
            <a:prstDash val="sysDash"/>
            <a:headEnd type="oval"/>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966622" y="3377830"/>
            <a:ext cx="1261935" cy="1542085"/>
          </a:xfrm>
          <a:prstGeom prst="line">
            <a:avLst/>
          </a:prstGeom>
          <a:ln w="31750">
            <a:solidFill>
              <a:schemeClr val="bg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364512" y="5166206"/>
            <a:ext cx="3821021" cy="904863"/>
          </a:xfrm>
          <a:prstGeom prst="rect">
            <a:avLst/>
          </a:prstGeom>
          <a:noFill/>
        </p:spPr>
        <p:txBody>
          <a:bodyPr wrap="square" lIns="91440" tIns="146304" rIns="91440" bIns="146304" rtlCol="0">
            <a:spAutoFit/>
          </a:bodyPr>
          <a:lstStyle/>
          <a:p>
            <a:pPr>
              <a:lnSpc>
                <a:spcPct val="90000"/>
              </a:lnSpc>
              <a:spcAft>
                <a:spcPts val="600"/>
              </a:spcAft>
            </a:pPr>
            <a:r>
              <a:rPr lang="en-US" sz="4400" dirty="0">
                <a:solidFill>
                  <a:srgbClr val="FFFFFF"/>
                </a:solidFill>
                <a:latin typeface="Segoe UI Light"/>
              </a:rPr>
              <a:t>device/services</a:t>
            </a:r>
          </a:p>
        </p:txBody>
      </p:sp>
      <p:sp>
        <p:nvSpPr>
          <p:cNvPr id="57" name="TextBox 56"/>
          <p:cNvSpPr txBox="1"/>
          <p:nvPr/>
        </p:nvSpPr>
        <p:spPr>
          <a:xfrm>
            <a:off x="337836" y="823028"/>
            <a:ext cx="34034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rgbClr val="681684"/>
                </a:solidFill>
                <a:latin typeface="Segoe UI Light"/>
              </a:rPr>
              <a:t>client/server</a:t>
            </a:r>
          </a:p>
        </p:txBody>
      </p:sp>
      <p:cxnSp>
        <p:nvCxnSpPr>
          <p:cNvPr id="59" name="Straight Connector 58"/>
          <p:cNvCxnSpPr>
            <a:stCxn id="58" idx="3"/>
            <a:endCxn id="12" idx="1"/>
          </p:cNvCxnSpPr>
          <p:nvPr/>
        </p:nvCxnSpPr>
        <p:spPr>
          <a:xfrm>
            <a:off x="2292084" y="3377829"/>
            <a:ext cx="1327445" cy="1"/>
          </a:xfrm>
          <a:prstGeom prst="line">
            <a:avLst/>
          </a:prstGeom>
          <a:ln w="31750">
            <a:solidFill>
              <a:srgbClr val="681684"/>
            </a:solidFill>
            <a:prstDash val="sysDash"/>
            <a:headEnd type="oval"/>
            <a:tailEnd type="oval" w="med" len="med"/>
          </a:ln>
        </p:spPr>
        <p:style>
          <a:lnRef idx="1">
            <a:schemeClr val="accent1"/>
          </a:lnRef>
          <a:fillRef idx="0">
            <a:schemeClr val="accent1"/>
          </a:fillRef>
          <a:effectRef idx="0">
            <a:schemeClr val="accent1"/>
          </a:effectRef>
          <a:fontRef idx="minor">
            <a:schemeClr val="tx1"/>
          </a:fontRef>
        </p:style>
      </p:cxnSp>
      <p:pic>
        <p:nvPicPr>
          <p:cNvPr id="7" name="Picture 16"/>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12770831" y="338605"/>
            <a:ext cx="1366205" cy="1142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734329" y="3810591"/>
            <a:ext cx="864663" cy="864663"/>
          </a:xfrm>
          <a:prstGeom prst="rect">
            <a:avLst/>
          </a:prstGeom>
        </p:spPr>
      </p:pic>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2734329" y="2993997"/>
            <a:ext cx="880971" cy="880971"/>
          </a:xfrm>
          <a:prstGeom prst="rect">
            <a:avLst/>
          </a:prstGeom>
        </p:spPr>
      </p:pic>
      <p:grpSp>
        <p:nvGrpSpPr>
          <p:cNvPr id="65" name="Group 64"/>
          <p:cNvGrpSpPr/>
          <p:nvPr/>
        </p:nvGrpSpPr>
        <p:grpSpPr>
          <a:xfrm>
            <a:off x="456905" y="2460239"/>
            <a:ext cx="1835179" cy="1835179"/>
            <a:chOff x="456905" y="2460238"/>
            <a:chExt cx="1835179" cy="1835179"/>
          </a:xfrm>
        </p:grpSpPr>
        <p:sp>
          <p:nvSpPr>
            <p:cNvPr id="58" name="Rectangle 57"/>
            <p:cNvSpPr>
              <a:spLocks noChangeAspect="1"/>
            </p:cNvSpPr>
            <p:nvPr/>
          </p:nvSpPr>
          <p:spPr bwMode="auto">
            <a:xfrm>
              <a:off x="456905" y="2460238"/>
              <a:ext cx="1835179" cy="1835179"/>
            </a:xfrm>
            <a:prstGeom prst="rect">
              <a:avLst/>
            </a:prstGeom>
            <a:solidFill>
              <a:srgbClr val="68168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9" rIns="91436" bIns="45719" numCol="1" rtlCol="0" anchor="b" anchorCtr="0" compatLnSpc="1">
              <a:prstTxWarp prst="textNoShape">
                <a:avLst/>
              </a:prstTxWarp>
            </a:bodyPr>
            <a:lstStyle/>
            <a:p>
              <a:pP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4" name="Picture 10"/>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825616" y="2841625"/>
              <a:ext cx="1062314"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20363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Devices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9269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24270" y="5796662"/>
            <a:ext cx="9266631"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a:solidFill>
                  <a:schemeClr val="bg2"/>
                </a:solidFill>
                <a:latin typeface="Segoe UI Light"/>
              </a:rPr>
              <a:t>Developing for Windows </a:t>
            </a:r>
          </a:p>
        </p:txBody>
      </p:sp>
      <p:sp>
        <p:nvSpPr>
          <p:cNvPr id="4" name="Content Placeholder 2"/>
          <p:cNvSpPr txBox="1">
            <a:spLocks/>
          </p:cNvSpPr>
          <p:nvPr/>
        </p:nvSpPr>
        <p:spPr>
          <a:xfrm>
            <a:off x="224269" y="2137748"/>
            <a:ext cx="5127523" cy="257301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4000">
                <a:gradFill>
                  <a:gsLst>
                    <a:gs pos="2917">
                      <a:schemeClr val="tx1"/>
                    </a:gs>
                    <a:gs pos="30000">
                      <a:schemeClr val="tx1"/>
                    </a:gs>
                  </a:gsLst>
                  <a:lin ang="5400000" scaled="0"/>
                </a:gradFill>
                <a:latin typeface="+mj-lt"/>
              </a:defRPr>
            </a:lvl1pPr>
          </a:lstStyle>
          <a:p>
            <a:pPr algn="r">
              <a:spcBef>
                <a:spcPts val="2400"/>
              </a:spcBef>
              <a:spcAft>
                <a:spcPts val="0"/>
              </a:spcAft>
            </a:pPr>
            <a:r>
              <a:rPr lang="en-US" dirty="0">
                <a:solidFill>
                  <a:schemeClr val="bg2"/>
                </a:solidFill>
              </a:rPr>
              <a:t>Touch-first experience</a:t>
            </a:r>
          </a:p>
          <a:p>
            <a:pPr algn="r">
              <a:spcBef>
                <a:spcPts val="2400"/>
              </a:spcBef>
              <a:spcAft>
                <a:spcPts val="0"/>
              </a:spcAft>
            </a:pPr>
            <a:r>
              <a:rPr lang="en-US" dirty="0">
                <a:solidFill>
                  <a:schemeClr val="bg2"/>
                </a:solidFill>
              </a:rPr>
              <a:t>Integrated stores</a:t>
            </a:r>
          </a:p>
          <a:p>
            <a:pPr algn="r">
              <a:spcBef>
                <a:spcPts val="2400"/>
              </a:spcBef>
              <a:spcAft>
                <a:spcPts val="0"/>
              </a:spcAft>
            </a:pPr>
            <a:r>
              <a:rPr lang="en-US" dirty="0">
                <a:solidFill>
                  <a:schemeClr val="bg2"/>
                </a:solidFill>
              </a:rPr>
              <a:t>Existing skills, code</a:t>
            </a:r>
          </a:p>
        </p:txBody>
      </p:sp>
      <p:grpSp>
        <p:nvGrpSpPr>
          <p:cNvPr id="7" name="Group 6"/>
          <p:cNvGrpSpPr/>
          <p:nvPr/>
        </p:nvGrpSpPr>
        <p:grpSpPr>
          <a:xfrm>
            <a:off x="8994047" y="4956948"/>
            <a:ext cx="615725" cy="1146200"/>
            <a:chOff x="10180651" y="2423341"/>
            <a:chExt cx="877741" cy="1633954"/>
          </a:xfrm>
        </p:grpSpPr>
        <p:pic>
          <p:nvPicPr>
            <p:cNvPr id="8" name="Picture 7" descr="C:\Users\Scott\Documents\Case Studies\Active Case Studies\Windows Phone 8 Reviewer's Guide\Screenshots\Working Screenshots\7 - Start Screen\7.7 - Kid's Corner\Kids Corner - Kids Start screen.png"/>
            <p:cNvPicPr>
              <a:picLocks noChangeAspect="1"/>
            </p:cNvPicPr>
            <p:nvPr/>
          </p:nvPicPr>
          <p:blipFill>
            <a:blip r:embed="rId3" cstate="print"/>
            <a:srcRect/>
            <a:stretch>
              <a:fillRect/>
            </a:stretch>
          </p:blipFill>
          <p:spPr bwMode="auto">
            <a:xfrm>
              <a:off x="10180651" y="2423341"/>
              <a:ext cx="877741" cy="1633954"/>
            </a:xfrm>
            <a:prstGeom prst="rect">
              <a:avLst/>
            </a:prstGeom>
            <a:noFill/>
            <a:ln w="9525">
              <a:noFill/>
              <a:miter lim="800000"/>
              <a:headEnd/>
              <a:tailEnd/>
            </a:ln>
            <a:effectLst>
              <a:outerShdw blurRad="88900" dist="139700" dir="5400000" algn="t" rotWithShape="0">
                <a:prstClr val="black">
                  <a:alpha val="32000"/>
                </a:prstClr>
              </a:outerShdw>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9751" y="2601853"/>
              <a:ext cx="718273" cy="1276929"/>
            </a:xfrm>
            <a:prstGeom prst="rect">
              <a:avLst/>
            </a:prstGeom>
          </p:spPr>
        </p:pic>
      </p:gr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7994" y="87901"/>
            <a:ext cx="4092945" cy="2630199"/>
          </a:xfrm>
          <a:prstGeom prst="rect">
            <a:avLst/>
          </a:prstGeom>
          <a:effectLst>
            <a:outerShdw blurRad="88900" dist="177800" dir="5400000" algn="t" rotWithShape="0">
              <a:prstClr val="black">
                <a:alpha val="40000"/>
              </a:prstClr>
            </a:outerShdw>
          </a:effectLst>
        </p:spPr>
      </p:pic>
      <p:grpSp>
        <p:nvGrpSpPr>
          <p:cNvPr id="11" name="Group 10"/>
          <p:cNvGrpSpPr/>
          <p:nvPr/>
        </p:nvGrpSpPr>
        <p:grpSpPr>
          <a:xfrm>
            <a:off x="8133393" y="3016447"/>
            <a:ext cx="2356961" cy="1530341"/>
            <a:chOff x="5871319" y="2227287"/>
            <a:chExt cx="3359944" cy="2181564"/>
          </a:xfrm>
        </p:grpSpPr>
        <p:grpSp>
          <p:nvGrpSpPr>
            <p:cNvPr id="12" name="Group 11"/>
            <p:cNvGrpSpPr>
              <a:grpSpLocks noChangeAspect="1"/>
            </p:cNvGrpSpPr>
            <p:nvPr/>
          </p:nvGrpSpPr>
          <p:grpSpPr>
            <a:xfrm>
              <a:off x="5871319" y="2227287"/>
              <a:ext cx="3359944" cy="2181564"/>
              <a:chOff x="7906435" y="1684475"/>
              <a:chExt cx="5826337" cy="3782957"/>
            </a:xfrm>
          </p:grpSpPr>
          <p:pic>
            <p:nvPicPr>
              <p:cNvPr id="14" name="Picture 1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537015" y="2167073"/>
                <a:ext cx="4515924" cy="2548112"/>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6435" y="1684475"/>
                <a:ext cx="5826337" cy="3782957"/>
              </a:xfrm>
              <a:prstGeom prst="rect">
                <a:avLst/>
              </a:prstGeom>
            </p:spPr>
          </p:pic>
        </p:grpSp>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12385" y="2539175"/>
              <a:ext cx="2658069" cy="1434514"/>
            </a:xfrm>
            <a:prstGeom prst="rect">
              <a:avLst/>
            </a:prstGeom>
            <a:effectLst>
              <a:outerShdw blurRad="88900" dist="177800" dir="5400000" algn="t" rotWithShape="0">
                <a:prstClr val="black">
                  <a:alpha val="40000"/>
                </a:prstClr>
              </a:outerShdw>
            </a:effectLst>
          </p:spPr>
        </p:pic>
      </p:grpSp>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75177" y="431940"/>
            <a:ext cx="2487099" cy="139774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74078" y="3235232"/>
            <a:ext cx="1864604" cy="1035592"/>
          </a:xfrm>
          <a:prstGeom prst="rect">
            <a:avLst/>
          </a:prstGeom>
        </p:spPr>
      </p:pic>
      <p:pic>
        <p:nvPicPr>
          <p:cNvPr id="18" name="Picture 1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9059942" y="5154442"/>
            <a:ext cx="503860" cy="905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101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2" name="Group 21"/>
          <p:cNvGrpSpPr/>
          <p:nvPr/>
        </p:nvGrpSpPr>
        <p:grpSpPr>
          <a:xfrm>
            <a:off x="1839647" y="2263786"/>
            <a:ext cx="8417492" cy="2678006"/>
            <a:chOff x="1839646" y="2263784"/>
            <a:chExt cx="8417492" cy="2678007"/>
          </a:xfrm>
        </p:grpSpPr>
        <p:grpSp>
          <p:nvGrpSpPr>
            <p:cNvPr id="2" name="Group 1"/>
            <p:cNvGrpSpPr/>
            <p:nvPr/>
          </p:nvGrpSpPr>
          <p:grpSpPr>
            <a:xfrm>
              <a:off x="4596514" y="2263784"/>
              <a:ext cx="5660624" cy="2678007"/>
              <a:chOff x="384122" y="2371551"/>
              <a:chExt cx="5660624" cy="2678007"/>
            </a:xfrm>
          </p:grpSpPr>
          <p:sp>
            <p:nvSpPr>
              <p:cNvPr id="3" name="Rectangle 2"/>
              <p:cNvSpPr/>
              <p:nvPr/>
            </p:nvSpPr>
            <p:spPr bwMode="auto">
              <a:xfrm>
                <a:off x="384122" y="2371551"/>
                <a:ext cx="5660624" cy="611604"/>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274320" tIns="0" rIns="91440" bIns="0" numCol="1" rtlCol="0" anchor="ctr" anchorCtr="0" compatLnSpc="1">
                <a:prstTxWarp prst="textNoShape">
                  <a:avLst/>
                </a:prstTxWarp>
              </a:bodyPr>
              <a:lstStyle/>
              <a:p>
                <a:pPr algn="ctr" defTabSz="914076" fontAlgn="base">
                  <a:spcBef>
                    <a:spcPct val="0"/>
                  </a:spcBef>
                  <a:spcAft>
                    <a:spcPct val="0"/>
                  </a:spcAft>
                </a:pPr>
                <a:r>
                  <a:rPr lang="en-US" sz="3200" dirty="0">
                    <a:solidFill>
                      <a:schemeClr val="tx1"/>
                    </a:solidFill>
                    <a:latin typeface="+mj-lt"/>
                  </a:rPr>
                  <a:t>Apps</a:t>
                </a:r>
              </a:p>
            </p:txBody>
          </p:sp>
          <p:sp>
            <p:nvSpPr>
              <p:cNvPr id="4" name="L-Shape 3"/>
              <p:cNvSpPr/>
              <p:nvPr/>
            </p:nvSpPr>
            <p:spPr bwMode="auto">
              <a:xfrm>
                <a:off x="385455" y="3045346"/>
                <a:ext cx="1838312" cy="1375824"/>
              </a:xfrm>
              <a:prstGeom prst="corner">
                <a:avLst>
                  <a:gd name="adj1" fmla="val 51421"/>
                  <a:gd name="adj2" fmla="val 30651"/>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76" fontAlgn="base">
                  <a:spcBef>
                    <a:spcPct val="0"/>
                  </a:spcBef>
                  <a:spcAft>
                    <a:spcPct val="0"/>
                  </a:spcAft>
                </a:pPr>
                <a:endParaRPr lang="en-US" sz="2000" b="1"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L-Shape 4"/>
              <p:cNvSpPr/>
              <p:nvPr/>
            </p:nvSpPr>
            <p:spPr bwMode="auto">
              <a:xfrm flipH="1">
                <a:off x="2287107" y="3045346"/>
                <a:ext cx="1816553" cy="1375824"/>
              </a:xfrm>
              <a:prstGeom prst="corner">
                <a:avLst>
                  <a:gd name="adj1" fmla="val 51421"/>
                  <a:gd name="adj2" fmla="val 30651"/>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76" fontAlgn="base">
                  <a:spcBef>
                    <a:spcPct val="0"/>
                  </a:spcBef>
                  <a:spcAft>
                    <a:spcPct val="0"/>
                  </a:spcAft>
                </a:pPr>
                <a:endParaRPr lang="en-US" sz="2000" b="1"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874965" y="3049525"/>
                <a:ext cx="2741359" cy="607160"/>
              </a:xfrm>
              <a:prstGeom prst="rect">
                <a:avLst/>
              </a:prstGeom>
              <a:solidFill>
                <a:srgbClr val="92D050"/>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9" numCol="1" rtlCol="0" anchor="t" anchorCtr="0" compatLnSpc="1">
                <a:prstTxWarp prst="textNoShape">
                  <a:avLst/>
                </a:prstTxWarp>
              </a:bodyPr>
              <a:lstStyle/>
              <a:p>
                <a:pPr defTabSz="914076" fontAlgn="base">
                  <a:spcBef>
                    <a:spcPct val="0"/>
                  </a:spcBef>
                  <a:spcAft>
                    <a:spcPct val="0"/>
                  </a:spcAft>
                </a:pPr>
                <a:endParaRPr lang="en-US" sz="2400" b="1" dirty="0">
                  <a:gradFill>
                    <a:gsLst>
                      <a:gs pos="0">
                        <a:srgbClr val="FFFFFF"/>
                      </a:gs>
                      <a:gs pos="100000">
                        <a:srgbClr val="FFFFFF"/>
                      </a:gs>
                    </a:gsLst>
                    <a:lin ang="5400000" scaled="0"/>
                  </a:gradFill>
                </a:endParaRPr>
              </a:p>
            </p:txBody>
          </p:sp>
          <p:sp>
            <p:nvSpPr>
              <p:cNvPr id="7" name="TextBox 6"/>
              <p:cNvSpPr txBox="1"/>
              <p:nvPr/>
            </p:nvSpPr>
            <p:spPr>
              <a:xfrm>
                <a:off x="1994681" y="3193255"/>
                <a:ext cx="815416" cy="387798"/>
              </a:xfrm>
              <a:prstGeom prst="rect">
                <a:avLst/>
              </a:prstGeom>
              <a:noFill/>
            </p:spPr>
            <p:txBody>
              <a:bodyPr wrap="none" lIns="0" tIns="0" rIns="0" bIns="0" rtlCol="0" anchor="t" anchorCtr="0">
                <a:spAutoFit/>
              </a:bodyPr>
              <a:lstStyle/>
              <a:p>
                <a:pPr defTabSz="914377">
                  <a:lnSpc>
                    <a:spcPct val="90000"/>
                  </a:lnSpc>
                </a:pPr>
                <a:r>
                  <a:rPr lang="en-US" sz="2800" b="1" spc="-151" dirty="0">
                    <a:gradFill>
                      <a:gsLst>
                        <a:gs pos="2500">
                          <a:srgbClr val="FFFFFF"/>
                        </a:gs>
                        <a:gs pos="33000">
                          <a:srgbClr val="FFFFFF"/>
                        </a:gs>
                      </a:gsLst>
                      <a:lin ang="5400000" scaled="0"/>
                    </a:gradFill>
                    <a:latin typeface="+mj-lt"/>
                  </a:rPr>
                  <a:t>XAML</a:t>
                </a:r>
              </a:p>
            </p:txBody>
          </p:sp>
          <p:sp>
            <p:nvSpPr>
              <p:cNvPr id="8" name="TextBox 7"/>
              <p:cNvSpPr txBox="1"/>
              <p:nvPr/>
            </p:nvSpPr>
            <p:spPr>
              <a:xfrm>
                <a:off x="1118913" y="3733189"/>
                <a:ext cx="533416" cy="664797"/>
              </a:xfrm>
              <a:prstGeom prst="rect">
                <a:avLst/>
              </a:prstGeom>
              <a:noFill/>
            </p:spPr>
            <p:txBody>
              <a:bodyPr wrap="none" lIns="0" tIns="0" rIns="0" bIns="0" rtlCol="0" anchor="t" anchorCtr="0">
                <a:spAutoFit/>
              </a:bodyPr>
              <a:lstStyle/>
              <a:p>
                <a:pPr algn="ctr" defTabSz="914377">
                  <a:lnSpc>
                    <a:spcPct val="90000"/>
                  </a:lnSpc>
                </a:pPr>
                <a:r>
                  <a:rPr lang="en-US" sz="2400" b="1" spc="-151" dirty="0">
                    <a:gradFill>
                      <a:gsLst>
                        <a:gs pos="2500">
                          <a:srgbClr val="FFFFFF"/>
                        </a:gs>
                        <a:gs pos="33000">
                          <a:srgbClr val="FFFFFF"/>
                        </a:gs>
                      </a:gsLst>
                      <a:lin ang="5400000" scaled="0"/>
                    </a:gradFill>
                    <a:latin typeface="+mj-lt"/>
                  </a:rPr>
                  <a:t>C</a:t>
                </a:r>
              </a:p>
              <a:p>
                <a:pPr algn="ctr" defTabSz="914377">
                  <a:lnSpc>
                    <a:spcPct val="90000"/>
                  </a:lnSpc>
                </a:pPr>
                <a:r>
                  <a:rPr lang="en-US" sz="2400" b="1" spc="-151" dirty="0">
                    <a:gradFill>
                      <a:gsLst>
                        <a:gs pos="2500">
                          <a:srgbClr val="FFFFFF"/>
                        </a:gs>
                        <a:gs pos="33000">
                          <a:srgbClr val="FFFFFF"/>
                        </a:gs>
                      </a:gsLst>
                      <a:lin ang="5400000" scaled="0"/>
                    </a:gradFill>
                    <a:latin typeface="+mj-lt"/>
                  </a:rPr>
                  <a:t>C++</a:t>
                </a:r>
              </a:p>
            </p:txBody>
          </p:sp>
          <p:sp>
            <p:nvSpPr>
              <p:cNvPr id="9" name="TextBox 8"/>
              <p:cNvSpPr txBox="1"/>
              <p:nvPr/>
            </p:nvSpPr>
            <p:spPr>
              <a:xfrm>
                <a:off x="2574991" y="3746837"/>
                <a:ext cx="1240788" cy="664797"/>
              </a:xfrm>
              <a:prstGeom prst="rect">
                <a:avLst/>
              </a:prstGeom>
              <a:noFill/>
            </p:spPr>
            <p:txBody>
              <a:bodyPr wrap="none" lIns="0" tIns="0" rIns="0" bIns="0" rtlCol="0" anchor="t" anchorCtr="0">
                <a:spAutoFit/>
              </a:bodyPr>
              <a:lstStyle/>
              <a:p>
                <a:pPr algn="ctr" defTabSz="914377">
                  <a:lnSpc>
                    <a:spcPct val="90000"/>
                  </a:lnSpc>
                </a:pPr>
                <a:r>
                  <a:rPr lang="en-US" sz="2400" b="1" spc="-151" dirty="0">
                    <a:gradFill>
                      <a:gsLst>
                        <a:gs pos="2500">
                          <a:srgbClr val="FFFFFF"/>
                        </a:gs>
                        <a:gs pos="33000">
                          <a:srgbClr val="FFFFFF"/>
                        </a:gs>
                      </a:gsLst>
                      <a:lin ang="5400000" scaled="0"/>
                    </a:gradFill>
                    <a:latin typeface="+mj-lt"/>
                  </a:rPr>
                  <a:t>C#</a:t>
                </a:r>
              </a:p>
              <a:p>
                <a:pPr algn="ctr" defTabSz="914377">
                  <a:lnSpc>
                    <a:spcPct val="90000"/>
                  </a:lnSpc>
                </a:pPr>
                <a:r>
                  <a:rPr lang="en-US" sz="2400" b="1" spc="-151" dirty="0">
                    <a:gradFill>
                      <a:gsLst>
                        <a:gs pos="2500">
                          <a:srgbClr val="FFFFFF"/>
                        </a:gs>
                        <a:gs pos="33000">
                          <a:srgbClr val="FFFFFF"/>
                        </a:gs>
                      </a:gsLst>
                      <a:lin ang="5400000" scaled="0"/>
                    </a:gradFill>
                    <a:latin typeface="+mj-lt"/>
                  </a:rPr>
                  <a:t>Visual Basic</a:t>
                </a:r>
              </a:p>
            </p:txBody>
          </p:sp>
          <p:sp>
            <p:nvSpPr>
              <p:cNvPr id="10" name="Rectangle 9"/>
              <p:cNvSpPr/>
              <p:nvPr/>
            </p:nvSpPr>
            <p:spPr bwMode="auto">
              <a:xfrm>
                <a:off x="4166557" y="3045346"/>
                <a:ext cx="1878189" cy="562710"/>
              </a:xfrm>
              <a:prstGeom prst="rect">
                <a:avLst/>
              </a:prstGeom>
              <a:solidFill>
                <a:srgbClr val="9B4F96"/>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9" numCol="1" rtlCol="0" anchor="t" anchorCtr="0" compatLnSpc="1">
                <a:prstTxWarp prst="textNoShape">
                  <a:avLst/>
                </a:prstTxWarp>
              </a:bodyPr>
              <a:lstStyle/>
              <a:p>
                <a:pPr defTabSz="914076" fontAlgn="base">
                  <a:spcBef>
                    <a:spcPct val="0"/>
                  </a:spcBef>
                  <a:spcAft>
                    <a:spcPct val="0"/>
                  </a:spcAft>
                </a:pPr>
                <a:endParaRPr lang="en-US" sz="2000" b="1" dirty="0">
                  <a:solidFill>
                    <a:srgbClr val="681684"/>
                  </a:solidFill>
                </a:endParaRPr>
              </a:p>
            </p:txBody>
          </p:sp>
          <p:sp>
            <p:nvSpPr>
              <p:cNvPr id="11" name="TextBox 10"/>
              <p:cNvSpPr txBox="1"/>
              <p:nvPr/>
            </p:nvSpPr>
            <p:spPr>
              <a:xfrm>
                <a:off x="4697686" y="3128422"/>
                <a:ext cx="815416" cy="387798"/>
              </a:xfrm>
              <a:prstGeom prst="rect">
                <a:avLst/>
              </a:prstGeom>
              <a:noFill/>
            </p:spPr>
            <p:txBody>
              <a:bodyPr wrap="none" lIns="0" tIns="0" rIns="0" bIns="0" rtlCol="0" anchor="t" anchorCtr="0">
                <a:spAutoFit/>
              </a:bodyPr>
              <a:lstStyle/>
              <a:p>
                <a:pPr defTabSz="914377">
                  <a:lnSpc>
                    <a:spcPct val="90000"/>
                  </a:lnSpc>
                </a:pPr>
                <a:r>
                  <a:rPr lang="en-US" sz="2800" b="1" spc="-151" dirty="0">
                    <a:gradFill>
                      <a:gsLst>
                        <a:gs pos="2500">
                          <a:srgbClr val="FFFFFF"/>
                        </a:gs>
                        <a:gs pos="33000">
                          <a:srgbClr val="FFFFFF"/>
                        </a:gs>
                      </a:gsLst>
                      <a:lin ang="5400000" scaled="0"/>
                    </a:gradFill>
                    <a:latin typeface="+mj-lt"/>
                  </a:rPr>
                  <a:t>HTML</a:t>
                </a:r>
              </a:p>
            </p:txBody>
          </p:sp>
          <p:sp>
            <p:nvSpPr>
              <p:cNvPr id="12" name="Rectangle 11"/>
              <p:cNvSpPr/>
              <p:nvPr/>
            </p:nvSpPr>
            <p:spPr bwMode="auto">
              <a:xfrm>
                <a:off x="4166557" y="3681282"/>
                <a:ext cx="1878189" cy="739887"/>
              </a:xfrm>
              <a:prstGeom prst="rect">
                <a:avLst/>
              </a:prstGeom>
              <a:solidFill>
                <a:srgbClr val="9B4F96"/>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9" numCol="1" rtlCol="0" anchor="t" anchorCtr="0" compatLnSpc="1">
                <a:prstTxWarp prst="textNoShape">
                  <a:avLst/>
                </a:prstTxWarp>
              </a:bodyPr>
              <a:lstStyle/>
              <a:p>
                <a:pPr defTabSz="914076" fontAlgn="base">
                  <a:spcBef>
                    <a:spcPct val="0"/>
                  </a:spcBef>
                  <a:spcAft>
                    <a:spcPct val="0"/>
                  </a:spcAft>
                </a:pPr>
                <a:endParaRPr lang="en-US" sz="2400" b="1" dirty="0">
                  <a:solidFill>
                    <a:srgbClr val="681684"/>
                  </a:solidFill>
                  <a:latin typeface="+mj-lt"/>
                </a:endParaRPr>
              </a:p>
            </p:txBody>
          </p:sp>
          <p:sp>
            <p:nvSpPr>
              <p:cNvPr id="13" name="TextBox 12"/>
              <p:cNvSpPr txBox="1"/>
              <p:nvPr/>
            </p:nvSpPr>
            <p:spPr>
              <a:xfrm>
                <a:off x="4467239" y="3885335"/>
                <a:ext cx="1275542" cy="387798"/>
              </a:xfrm>
              <a:prstGeom prst="rect">
                <a:avLst/>
              </a:prstGeom>
              <a:noFill/>
            </p:spPr>
            <p:txBody>
              <a:bodyPr wrap="none" lIns="0" tIns="0" rIns="0" bIns="0" rtlCol="0" anchor="t" anchorCtr="0">
                <a:spAutoFit/>
              </a:bodyPr>
              <a:lstStyle/>
              <a:p>
                <a:pPr defTabSz="914377">
                  <a:lnSpc>
                    <a:spcPct val="90000"/>
                  </a:lnSpc>
                </a:pPr>
                <a:r>
                  <a:rPr lang="en-US" sz="2800" b="1" spc="-151" dirty="0">
                    <a:gradFill>
                      <a:gsLst>
                        <a:gs pos="2500">
                          <a:srgbClr val="FFFFFF"/>
                        </a:gs>
                        <a:gs pos="33000">
                          <a:srgbClr val="FFFFFF"/>
                        </a:gs>
                      </a:gsLst>
                      <a:lin ang="5400000" scaled="0"/>
                    </a:gradFill>
                    <a:latin typeface="+mj-lt"/>
                  </a:rPr>
                  <a:t>JavaScript</a:t>
                </a:r>
              </a:p>
            </p:txBody>
          </p:sp>
          <p:sp>
            <p:nvSpPr>
              <p:cNvPr id="14" name="Rectangle 13"/>
              <p:cNvSpPr/>
              <p:nvPr/>
            </p:nvSpPr>
            <p:spPr bwMode="auto">
              <a:xfrm>
                <a:off x="384122" y="4486848"/>
                <a:ext cx="5660624" cy="562710"/>
              </a:xfrm>
              <a:prstGeom prst="rect">
                <a:avLst/>
              </a:prstGeom>
              <a:solidFill>
                <a:srgbClr val="92D050"/>
              </a:solidFill>
              <a:ln>
                <a:noFill/>
                <a:headEnd type="none" w="med" len="med"/>
                <a:tailEnd type="none" w="med" len="med"/>
              </a:ln>
              <a:effectLst>
                <a:outerShdw blurRad="3810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9" numCol="1" rtlCol="0" anchor="t" anchorCtr="0" compatLnSpc="1">
                <a:prstTxWarp prst="textNoShape">
                  <a:avLst/>
                </a:prstTxWarp>
              </a:bodyPr>
              <a:lstStyle/>
              <a:p>
                <a:pPr defTabSz="914076" fontAlgn="base">
                  <a:spcBef>
                    <a:spcPct val="0"/>
                  </a:spcBef>
                  <a:spcAft>
                    <a:spcPct val="0"/>
                  </a:spcAft>
                </a:pPr>
                <a:endParaRPr lang="en-US" sz="2000" b="1" dirty="0">
                  <a:gradFill>
                    <a:gsLst>
                      <a:gs pos="0">
                        <a:srgbClr val="FFFFFF"/>
                      </a:gs>
                      <a:gs pos="100000">
                        <a:srgbClr val="FFFFFF"/>
                      </a:gs>
                    </a:gsLst>
                    <a:lin ang="5400000" scaled="0"/>
                  </a:gradFill>
                </a:endParaRPr>
              </a:p>
            </p:txBody>
          </p:sp>
          <p:sp>
            <p:nvSpPr>
              <p:cNvPr id="15" name="TextBox 14"/>
              <p:cNvSpPr txBox="1"/>
              <p:nvPr/>
            </p:nvSpPr>
            <p:spPr>
              <a:xfrm>
                <a:off x="2103701" y="4603577"/>
                <a:ext cx="2423420" cy="387798"/>
              </a:xfrm>
              <a:prstGeom prst="rect">
                <a:avLst/>
              </a:prstGeom>
              <a:noFill/>
            </p:spPr>
            <p:txBody>
              <a:bodyPr wrap="none" lIns="0" tIns="0" rIns="0" bIns="0" rtlCol="0" anchor="t" anchorCtr="0">
                <a:spAutoFit/>
              </a:bodyPr>
              <a:lstStyle/>
              <a:p>
                <a:pPr defTabSz="914377">
                  <a:lnSpc>
                    <a:spcPct val="90000"/>
                  </a:lnSpc>
                </a:pPr>
                <a:r>
                  <a:rPr lang="en-US" sz="2800" b="1" spc="-151" dirty="0">
                    <a:gradFill>
                      <a:gsLst>
                        <a:gs pos="2500">
                          <a:srgbClr val="FFFFFF"/>
                        </a:gs>
                        <a:gs pos="33000">
                          <a:srgbClr val="FFFFFF"/>
                        </a:gs>
                      </a:gsLst>
                      <a:lin ang="5400000" scaled="0"/>
                    </a:gradFill>
                    <a:latin typeface="+mj-lt"/>
                  </a:rPr>
                  <a:t>Windows Runtime</a:t>
                </a:r>
              </a:p>
            </p:txBody>
          </p:sp>
        </p:grpSp>
        <p:grpSp>
          <p:nvGrpSpPr>
            <p:cNvPr id="16" name="Group 15"/>
            <p:cNvGrpSpPr/>
            <p:nvPr/>
          </p:nvGrpSpPr>
          <p:grpSpPr>
            <a:xfrm>
              <a:off x="1839646" y="2270295"/>
              <a:ext cx="2671496" cy="2671496"/>
              <a:chOff x="1223203" y="1962646"/>
              <a:chExt cx="2671496" cy="2671495"/>
            </a:xfrm>
          </p:grpSpPr>
          <p:sp>
            <p:nvSpPr>
              <p:cNvPr id="17" name="Rectangle 16"/>
              <p:cNvSpPr/>
              <p:nvPr/>
            </p:nvSpPr>
            <p:spPr bwMode="auto">
              <a:xfrm>
                <a:off x="1223203" y="1962646"/>
                <a:ext cx="2671496" cy="2671495"/>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9" rIns="91436" bIns="45719" numCol="1" rtlCol="0" anchor="b" anchorCtr="0" compatLnSpc="1">
                <a:prstTxWarp prst="textNoShape">
                  <a:avLst/>
                </a:prstTxWarp>
              </a:bodyPr>
              <a:lstStyle/>
              <a:p>
                <a:pPr defTabSz="914076" fontAlgn="base">
                  <a:spcBef>
                    <a:spcPct val="0"/>
                  </a:spcBef>
                  <a:spcAft>
                    <a:spcPct val="0"/>
                  </a:spcAft>
                </a:pPr>
                <a:r>
                  <a:rPr lang="en-US" sz="3200" dirty="0">
                    <a:gradFill>
                      <a:gsLst>
                        <a:gs pos="0">
                          <a:srgbClr val="FFFFFF"/>
                        </a:gs>
                        <a:gs pos="100000">
                          <a:srgbClr val="FFFFFF"/>
                        </a:gs>
                      </a:gsLst>
                      <a:lin ang="5400000" scaled="0"/>
                    </a:gradFill>
                    <a:latin typeface="+mj-lt"/>
                  </a:rPr>
                  <a:t>Windows</a:t>
                </a:r>
              </a:p>
            </p:txBody>
          </p:sp>
          <p:pic>
            <p:nvPicPr>
              <p:cNvPr id="18" name="Picture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18780444">
                <a:off x="2041315" y="2497780"/>
                <a:ext cx="399294" cy="501746"/>
              </a:xfrm>
              <a:prstGeom prst="rect">
                <a:avLst/>
              </a:prstGeom>
            </p:spPr>
          </p:pic>
          <p:sp>
            <p:nvSpPr>
              <p:cNvPr id="19" name="Freeform 61"/>
              <p:cNvSpPr>
                <a:spLocks/>
              </p:cNvSpPr>
              <p:nvPr/>
            </p:nvSpPr>
            <p:spPr bwMode="auto">
              <a:xfrm rot="5400000">
                <a:off x="1729542" y="2109412"/>
                <a:ext cx="552451" cy="752407"/>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40" tIns="45720" rIns="91440" bIns="45720" numCol="1" anchor="t" anchorCtr="0" compatLnSpc="1">
                <a:prstTxWarp prst="textNoShape">
                  <a:avLst/>
                </a:prstTxWarp>
              </a:bodyPr>
              <a:lstStyle/>
              <a:p>
                <a:pPr defTabSz="914377">
                  <a:defRPr/>
                </a:pPr>
                <a:endParaRPr lang="en-US" kern="0" dirty="0">
                  <a:solidFill>
                    <a:srgbClr val="FFFFFF"/>
                  </a:solidFill>
                </a:endParaRPr>
              </a:p>
            </p:txBody>
          </p:sp>
          <p:sp>
            <p:nvSpPr>
              <p:cNvPr id="20" name="Freeform 20"/>
              <p:cNvSpPr>
                <a:spLocks noEditPoints="1"/>
              </p:cNvSpPr>
              <p:nvPr/>
            </p:nvSpPr>
            <p:spPr bwMode="auto">
              <a:xfrm>
                <a:off x="2138107" y="3136220"/>
                <a:ext cx="1153508" cy="74582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91440" tIns="45720" rIns="91440" bIns="45720" numCol="1" anchor="t" anchorCtr="0" compatLnSpc="1">
                <a:prstTxWarp prst="textNoShape">
                  <a:avLst/>
                </a:prstTxWarp>
              </a:bodyPr>
              <a:lstStyle/>
              <a:p>
                <a:pPr defTabSz="914377">
                  <a:defRPr/>
                </a:pPr>
                <a:endParaRPr lang="en-US" kern="0" dirty="0">
                  <a:solidFill>
                    <a:srgbClr val="FFFFFF"/>
                  </a:solidFill>
                </a:endParaRPr>
              </a:p>
            </p:txBody>
          </p:sp>
        </p:grpSp>
      </p:grpSp>
      <p:sp>
        <p:nvSpPr>
          <p:cNvPr id="21" name="TextBox 20"/>
          <p:cNvSpPr txBox="1"/>
          <p:nvPr/>
        </p:nvSpPr>
        <p:spPr>
          <a:xfrm>
            <a:off x="224270" y="5796662"/>
            <a:ext cx="9266631"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a:solidFill>
                  <a:schemeClr val="bg2"/>
                </a:solidFill>
                <a:latin typeface="+mj-lt"/>
              </a:rPr>
              <a:t>Developing for Windows </a:t>
            </a:r>
          </a:p>
        </p:txBody>
      </p:sp>
      <p:pic>
        <p:nvPicPr>
          <p:cNvPr id="23" name="Picture 2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3778509" y="2500889"/>
            <a:ext cx="386911" cy="720451"/>
          </a:xfrm>
          <a:prstGeom prst="rect">
            <a:avLst/>
          </a:prstGeom>
          <a:solidFill>
            <a:srgbClr val="33CC33"/>
          </a:solidFill>
        </p:spPr>
      </p:pic>
    </p:spTree>
    <p:extLst>
      <p:ext uri="{BB962C8B-B14F-4D97-AF65-F5344CB8AC3E}">
        <p14:creationId xmlns:p14="http://schemas.microsoft.com/office/powerpoint/2010/main" val="359884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Mask"/>
          <p:cNvGrpSpPr/>
          <p:nvPr/>
        </p:nvGrpSpPr>
        <p:grpSpPr>
          <a:xfrm>
            <a:off x="548" y="1"/>
            <a:ext cx="12190907" cy="6858000"/>
            <a:chOff x="0" y="0"/>
            <a:chExt cx="19669125" cy="11064875"/>
          </a:xfrm>
        </p:grpSpPr>
        <p:sp useBgFill="1">
          <p:nvSpPr>
            <p:cNvPr id="73" name="Rectangle 72"/>
            <p:cNvSpPr/>
            <p:nvPr/>
          </p:nvSpPr>
          <p:spPr bwMode="auto">
            <a:xfrm>
              <a:off x="12441238" y="0"/>
              <a:ext cx="7227887" cy="110648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3349" tIns="90679" rIns="113349" bIns="90679" numCol="1" spcCol="0" rtlCol="0" fromWordArt="0" anchor="t" anchorCtr="0" forceAA="0" compatLnSpc="1">
              <a:prstTxWarp prst="textNoShape">
                <a:avLst/>
              </a:prstTxWarp>
              <a:noAutofit/>
            </a:bodyPr>
            <a:lstStyle/>
            <a:p>
              <a:pPr algn="ctr" defTabSz="577932" fontAlgn="base">
                <a:lnSpc>
                  <a:spcPct val="90000"/>
                </a:lnSpc>
                <a:spcBef>
                  <a:spcPct val="0"/>
                </a:spcBef>
                <a:spcAft>
                  <a:spcPct val="0"/>
                </a:spcAft>
              </a:pPr>
              <a:endParaRPr lang="en-US" sz="148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4" name="CM 2013 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924669" y="7322850"/>
              <a:ext cx="3465056" cy="3465056"/>
            </a:xfrm>
            <a:prstGeom prst="rect">
              <a:avLst/>
            </a:prstGeom>
          </p:spPr>
        </p:pic>
        <p:sp>
          <p:nvSpPr>
            <p:cNvPr id="75" name="HIDE FOR SHOW: IMAG PIP"/>
            <p:cNvSpPr/>
            <p:nvPr/>
          </p:nvSpPr>
          <p:spPr bwMode="gray">
            <a:xfrm>
              <a:off x="12444491" y="274637"/>
              <a:ext cx="6945551" cy="694944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3" rIns="179141" bIns="143313" numCol="1" spcCol="0" rtlCol="0" fromWordArt="0" anchor="ctr" anchorCtr="0" forceAA="0" compatLnSpc="1">
              <a:prstTxWarp prst="textNoShape">
                <a:avLst/>
              </a:prstTxWarp>
              <a:noAutofit/>
            </a:bodyPr>
            <a:lstStyle/>
            <a:p>
              <a:pPr algn="ctr" defTabSz="913394" fontAlgn="base">
                <a:lnSpc>
                  <a:spcPct val="90000"/>
                </a:lnSpc>
                <a:spcBef>
                  <a:spcPct val="0"/>
                </a:spcBef>
                <a:spcAft>
                  <a:spcPct val="0"/>
                </a:spcAft>
              </a:pPr>
              <a:r>
                <a:rPr lang="en-US" sz="4029" dirty="0">
                  <a:gradFill>
                    <a:gsLst>
                      <a:gs pos="0">
                        <a:srgbClr val="FFFFFF"/>
                      </a:gs>
                      <a:gs pos="100000">
                        <a:srgbClr val="FFFFFF"/>
                      </a:gs>
                    </a:gsLst>
                    <a:lin ang="5400000" scaled="0"/>
                  </a:gradFill>
                  <a:ea typeface="Segoe UI" pitchFamily="34" charset="0"/>
                  <a:cs typeface="Segoe UI" pitchFamily="34" charset="0"/>
                </a:rPr>
                <a:t>IMAG PIP area</a:t>
              </a:r>
            </a:p>
          </p:txBody>
        </p:sp>
        <p:sp useBgFill="1">
          <p:nvSpPr>
            <p:cNvPr id="76" name="Rectangle 75"/>
            <p:cNvSpPr/>
            <p:nvPr/>
          </p:nvSpPr>
          <p:spPr bwMode="auto">
            <a:xfrm>
              <a:off x="0" y="9334500"/>
              <a:ext cx="12441238" cy="17303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3349" tIns="90679" rIns="113349" bIns="90679" numCol="1" spcCol="0" rtlCol="0" fromWordArt="0" anchor="t" anchorCtr="0" forceAA="0" compatLnSpc="1">
              <a:prstTxWarp prst="textNoShape">
                <a:avLst/>
              </a:prstTxWarp>
              <a:noAutofit/>
            </a:bodyPr>
            <a:lstStyle/>
            <a:p>
              <a:pPr algn="ctr" defTabSz="577932" fontAlgn="base">
                <a:lnSpc>
                  <a:spcPct val="90000"/>
                </a:lnSpc>
                <a:spcBef>
                  <a:spcPct val="0"/>
                </a:spcBef>
                <a:spcAft>
                  <a:spcPct val="0"/>
                </a:spcAft>
              </a:pPr>
              <a:endParaRPr lang="en-US" sz="1488" dirty="0" err="1">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99" name="Rectangle 98"/>
          <p:cNvSpPr/>
          <p:nvPr/>
        </p:nvSpPr>
        <p:spPr bwMode="auto">
          <a:xfrm>
            <a:off x="7711617" y="-2793"/>
            <a:ext cx="4479839" cy="685800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3349" tIns="90679" rIns="113349" bIns="90679" numCol="1" spcCol="0" rtlCol="0" fromWordArt="0" anchor="t" anchorCtr="0" forceAA="0" compatLnSpc="1">
            <a:prstTxWarp prst="textNoShape">
              <a:avLst/>
            </a:prstTxWarp>
            <a:noAutofit/>
          </a:bodyPr>
          <a:lstStyle/>
          <a:p>
            <a:pPr algn="ctr" defTabSz="577932" fontAlgn="base">
              <a:lnSpc>
                <a:spcPct val="90000"/>
              </a:lnSpc>
              <a:spcBef>
                <a:spcPct val="0"/>
              </a:spcBef>
              <a:spcAft>
                <a:spcPct val="0"/>
              </a:spcAft>
            </a:pPr>
            <a:endParaRPr lang="en-US" sz="1488"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HIDE FOR SHOW: IMAG PIP" hidden="1"/>
          <p:cNvSpPr/>
          <p:nvPr/>
        </p:nvSpPr>
        <p:spPr bwMode="gray">
          <a:xfrm>
            <a:off x="7713634" y="167428"/>
            <a:ext cx="4304847" cy="430725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3" rIns="179141" bIns="143313" numCol="1" spcCol="0" rtlCol="0" fromWordArt="0" anchor="ctr" anchorCtr="0" forceAA="0" compatLnSpc="1">
            <a:prstTxWarp prst="textNoShape">
              <a:avLst/>
            </a:prstTxWarp>
            <a:noAutofit/>
          </a:bodyPr>
          <a:lstStyle/>
          <a:p>
            <a:pPr algn="ctr" defTabSz="913394" fontAlgn="base">
              <a:lnSpc>
                <a:spcPct val="90000"/>
              </a:lnSpc>
              <a:spcBef>
                <a:spcPct val="0"/>
              </a:spcBef>
              <a:spcAft>
                <a:spcPct val="0"/>
              </a:spcAft>
            </a:pPr>
            <a:r>
              <a:rPr lang="en-US" sz="4029" dirty="0">
                <a:gradFill>
                  <a:gsLst>
                    <a:gs pos="0">
                      <a:srgbClr val="FFFFFF"/>
                    </a:gs>
                    <a:gs pos="100000">
                      <a:srgbClr val="FFFFFF"/>
                    </a:gs>
                  </a:gsLst>
                  <a:lin ang="5400000" scaled="0"/>
                </a:gradFill>
                <a:ea typeface="Segoe UI" pitchFamily="34" charset="0"/>
                <a:cs typeface="Segoe UI" pitchFamily="34" charset="0"/>
              </a:rPr>
              <a:t>IMAG PIP area</a:t>
            </a:r>
          </a:p>
        </p:txBody>
      </p:sp>
      <p:sp>
        <p:nvSpPr>
          <p:cNvPr id="39" name="HIDE FOR SHOW: Closed Caption bar" hidden="1"/>
          <p:cNvSpPr/>
          <p:nvPr/>
        </p:nvSpPr>
        <p:spPr bwMode="ltGray">
          <a:xfrm>
            <a:off x="174727" y="5780989"/>
            <a:ext cx="9671356" cy="906792"/>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3349" tIns="170023" rIns="113349" bIns="170023" numCol="1" spcCol="0" rtlCol="0" fromWordArt="0" anchor="t" anchorCtr="0" forceAA="0" compatLnSpc="1">
            <a:prstTxWarp prst="textNoShape">
              <a:avLst/>
            </a:prstTxWarp>
            <a:noAutofit/>
          </a:bodyPr>
          <a:lstStyle/>
          <a:p>
            <a:pPr defTabSz="577932" fontAlgn="base">
              <a:lnSpc>
                <a:spcPct val="90000"/>
              </a:lnSpc>
              <a:spcBef>
                <a:spcPct val="0"/>
              </a:spcBef>
              <a:spcAft>
                <a:spcPct val="0"/>
              </a:spcAft>
            </a:pPr>
            <a:r>
              <a:rPr lang="en-US" sz="1983"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pic>
        <p:nvPicPr>
          <p:cNvPr id="41" name="Picture 4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3977" y="6087699"/>
            <a:ext cx="1803779" cy="1775663"/>
          </a:xfrm>
          <a:prstGeom prst="rect">
            <a:avLst/>
          </a:prstGeom>
        </p:spPr>
      </p:pic>
      <p:pic>
        <p:nvPicPr>
          <p:cNvPr id="46" name="Picture 45"/>
          <p:cNvPicPr>
            <a:picLocks noChangeAspect="1"/>
          </p:cNvPicPr>
          <p:nvPr userDrawn="1"/>
        </p:nvPicPr>
        <p:blipFill>
          <a:blip r:embed="rId5"/>
          <a:stretch>
            <a:fillRect/>
          </a:stretch>
        </p:blipFill>
        <p:spPr>
          <a:xfrm>
            <a:off x="1547935" y="-993870"/>
            <a:ext cx="3551952" cy="1765927"/>
          </a:xfrm>
          <a:prstGeom prst="rect">
            <a:avLst/>
          </a:prstGeom>
        </p:spPr>
      </p:pic>
      <p:pic>
        <p:nvPicPr>
          <p:cNvPr id="50" name="Picture 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311554" y="766545"/>
            <a:ext cx="1816201" cy="1794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Group 52"/>
          <p:cNvGrpSpPr>
            <a:grpSpLocks noChangeAspect="1"/>
          </p:cNvGrpSpPr>
          <p:nvPr userDrawn="1"/>
        </p:nvGrpSpPr>
        <p:grpSpPr>
          <a:xfrm>
            <a:off x="6871145" y="4327928"/>
            <a:ext cx="1773259" cy="1771777"/>
            <a:chOff x="290802" y="290979"/>
            <a:chExt cx="3652746" cy="3650024"/>
          </a:xfrm>
        </p:grpSpPr>
        <p:sp>
          <p:nvSpPr>
            <p:cNvPr id="105" name="Rectangle 104"/>
            <p:cNvSpPr/>
            <p:nvPr/>
          </p:nvSpPr>
          <p:spPr bwMode="auto">
            <a:xfrm>
              <a:off x="290802" y="290979"/>
              <a:ext cx="3652746" cy="36500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577932" fontAlgn="base">
                <a:lnSpc>
                  <a:spcPct val="90000"/>
                </a:lnSpc>
                <a:spcBef>
                  <a:spcPct val="0"/>
                </a:spcBef>
                <a:spcAft>
                  <a:spcPct val="0"/>
                </a:spcAft>
              </a:pPr>
              <a:endParaRPr lang="en-US" sz="148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6" name="Picture 105"/>
            <p:cNvPicPr>
              <a:picLocks noChangeAspect="1"/>
            </p:cNvPicPr>
            <p:nvPr/>
          </p:nvPicPr>
          <p:blipFill rotWithShape="1">
            <a:blip r:embed="rId7" cstate="print">
              <a:extLst>
                <a:ext uri="{28A0092B-C50C-407E-A947-70E740481C1C}">
                  <a14:useLocalDpi xmlns:a14="http://schemas.microsoft.com/office/drawing/2010/main" val="0"/>
                </a:ext>
              </a:extLst>
            </a:blip>
            <a:srcRect l="21731" r="21545"/>
            <a:stretch/>
          </p:blipFill>
          <p:spPr>
            <a:xfrm>
              <a:off x="1038649" y="768584"/>
              <a:ext cx="2157053" cy="2694814"/>
            </a:xfrm>
            <a:prstGeom prst="rect">
              <a:avLst/>
            </a:prstGeom>
          </p:spPr>
        </p:pic>
      </p:grpSp>
      <p:pic>
        <p:nvPicPr>
          <p:cNvPr id="54" name="Picture 53"/>
          <p:cNvPicPr>
            <a:picLocks noChangeAspect="1"/>
          </p:cNvPicPr>
          <p:nvPr userDrawn="1"/>
        </p:nvPicPr>
        <p:blipFill rotWithShape="1">
          <a:blip r:embed="rId8">
            <a:extLst>
              <a:ext uri="{28A0092B-C50C-407E-A947-70E740481C1C}">
                <a14:useLocalDpi xmlns:a14="http://schemas.microsoft.com/office/drawing/2010/main" val="0"/>
              </a:ext>
            </a:extLst>
          </a:blip>
          <a:srcRect l="-26833" t="-26833" r="-26833" b="-26833"/>
          <a:stretch/>
        </p:blipFill>
        <p:spPr>
          <a:xfrm>
            <a:off x="-220048" y="4325906"/>
            <a:ext cx="1775823" cy="1780151"/>
          </a:xfrm>
          <a:prstGeom prst="rect">
            <a:avLst/>
          </a:prstGeom>
          <a:solidFill>
            <a:srgbClr val="3B5998"/>
          </a:solidFill>
        </p:spPr>
      </p:pic>
      <p:pic>
        <p:nvPicPr>
          <p:cNvPr id="55" name="Picture 54"/>
          <p:cNvPicPr>
            <a:picLocks noChangeAspect="1"/>
          </p:cNvPicPr>
          <p:nvPr userDrawn="1"/>
        </p:nvPicPr>
        <p:blipFill rotWithShape="1">
          <a:blip r:embed="rId9">
            <a:extLst>
              <a:ext uri="{28A0092B-C50C-407E-A947-70E740481C1C}">
                <a14:useLocalDpi xmlns:a14="http://schemas.microsoft.com/office/drawing/2010/main" val="0"/>
              </a:ext>
            </a:extLst>
          </a:blip>
          <a:srcRect l="-13038" t="-45637" r="-46941" b="-14342"/>
          <a:stretch/>
        </p:blipFill>
        <p:spPr>
          <a:xfrm>
            <a:off x="5101431" y="-993869"/>
            <a:ext cx="1775823" cy="1775663"/>
          </a:xfrm>
          <a:prstGeom prst="rect">
            <a:avLst/>
          </a:prstGeom>
          <a:gradFill flip="none" rotWithShape="1">
            <a:gsLst>
              <a:gs pos="23000">
                <a:srgbClr val="273FB4"/>
              </a:gs>
              <a:gs pos="64000">
                <a:srgbClr val="2134A4"/>
              </a:gs>
            </a:gsLst>
            <a:lin ang="5400000" scaled="1"/>
            <a:tileRect/>
          </a:gradFill>
        </p:spPr>
      </p:pic>
      <p:pic>
        <p:nvPicPr>
          <p:cNvPr id="56" name="Picture 55"/>
          <p:cNvPicPr>
            <a:picLocks noChangeAspect="1"/>
          </p:cNvPicPr>
          <p:nvPr userDrawn="1"/>
        </p:nvPicPr>
        <p:blipFill rotWithShape="1">
          <a:blip r:embed="rId10"/>
          <a:srcRect l="-110"/>
          <a:stretch/>
        </p:blipFill>
        <p:spPr>
          <a:xfrm>
            <a:off x="5088568" y="2551149"/>
            <a:ext cx="3555529" cy="1775663"/>
          </a:xfrm>
          <a:prstGeom prst="rect">
            <a:avLst/>
          </a:prstGeom>
        </p:spPr>
      </p:pic>
      <p:pic>
        <p:nvPicPr>
          <p:cNvPr id="57" name="Picture 56"/>
          <p:cNvPicPr>
            <a:picLocks noChangeAspect="1"/>
          </p:cNvPicPr>
          <p:nvPr userDrawn="1"/>
        </p:nvPicPr>
        <p:blipFill>
          <a:blip r:embed="rId11"/>
          <a:stretch>
            <a:fillRect/>
          </a:stretch>
        </p:blipFill>
        <p:spPr>
          <a:xfrm>
            <a:off x="5120408" y="6087545"/>
            <a:ext cx="3523995" cy="1775817"/>
          </a:xfrm>
          <a:prstGeom prst="rect">
            <a:avLst/>
          </a:prstGeom>
        </p:spPr>
      </p:pic>
      <p:pic>
        <p:nvPicPr>
          <p:cNvPr id="58" name="Picture 57"/>
          <p:cNvPicPr>
            <a:picLocks noChangeAspect="1"/>
          </p:cNvPicPr>
          <p:nvPr userDrawn="1"/>
        </p:nvPicPr>
        <p:blipFill>
          <a:blip r:embed="rId12"/>
          <a:stretch>
            <a:fillRect/>
          </a:stretch>
        </p:blipFill>
        <p:spPr>
          <a:xfrm>
            <a:off x="1547848" y="4327309"/>
            <a:ext cx="3551952" cy="1775817"/>
          </a:xfrm>
          <a:prstGeom prst="rect">
            <a:avLst/>
          </a:prstGeom>
        </p:spPr>
      </p:pic>
      <p:pic>
        <p:nvPicPr>
          <p:cNvPr id="59" name="Picture 58"/>
          <p:cNvPicPr>
            <a:picLocks noChangeAspect="1"/>
          </p:cNvPicPr>
          <p:nvPr userDrawn="1"/>
        </p:nvPicPr>
        <p:blipFill>
          <a:blip r:embed="rId13"/>
          <a:stretch>
            <a:fillRect/>
          </a:stretch>
        </p:blipFill>
        <p:spPr>
          <a:xfrm>
            <a:off x="8640048" y="4323888"/>
            <a:ext cx="3551952" cy="1775817"/>
          </a:xfrm>
          <a:prstGeom prst="rect">
            <a:avLst/>
          </a:prstGeom>
        </p:spPr>
      </p:pic>
      <p:pic>
        <p:nvPicPr>
          <p:cNvPr id="60" name="Picture 59"/>
          <p:cNvPicPr>
            <a:picLocks noChangeAspect="1"/>
          </p:cNvPicPr>
          <p:nvPr userDrawn="1"/>
        </p:nvPicPr>
        <p:blipFill rotWithShape="1">
          <a:blip r:embed="rId14">
            <a:extLst>
              <a:ext uri="{28A0092B-C50C-407E-A947-70E740481C1C}">
                <a14:useLocalDpi xmlns:a14="http://schemas.microsoft.com/office/drawing/2010/main" val="0"/>
              </a:ext>
            </a:extLst>
          </a:blip>
          <a:srcRect t="228" b="-1"/>
          <a:stretch/>
        </p:blipFill>
        <p:spPr>
          <a:xfrm>
            <a:off x="5092452" y="4322925"/>
            <a:ext cx="1784443" cy="1780199"/>
          </a:xfrm>
          <a:prstGeom prst="rect">
            <a:avLst/>
          </a:prstGeom>
        </p:spPr>
      </p:pic>
      <p:pic>
        <p:nvPicPr>
          <p:cNvPr id="61" name="Picture 60"/>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636165" y="772056"/>
            <a:ext cx="1768980" cy="1783515"/>
          </a:xfrm>
          <a:prstGeom prst="rect">
            <a:avLst/>
          </a:prstGeom>
        </p:spPr>
      </p:pic>
      <p:pic>
        <p:nvPicPr>
          <p:cNvPr id="62" name="Picture 61"/>
          <p:cNvPicPr>
            <a:picLocks noChangeAspect="1"/>
          </p:cNvPicPr>
          <p:nvPr userDrawn="1"/>
        </p:nvPicPr>
        <p:blipFill rotWithShape="1">
          <a:blip r:embed="rId16">
            <a:extLst>
              <a:ext uri="{28A0092B-C50C-407E-A947-70E740481C1C}">
                <a14:useLocalDpi xmlns:a14="http://schemas.microsoft.com/office/drawing/2010/main" val="0"/>
              </a:ext>
            </a:extLst>
          </a:blip>
          <a:srcRect l="-67941" t="-67941" r="-67941" b="-67941"/>
          <a:stretch/>
        </p:blipFill>
        <p:spPr>
          <a:xfrm>
            <a:off x="8640049" y="2551149"/>
            <a:ext cx="1775823" cy="1775663"/>
          </a:xfrm>
          <a:prstGeom prst="rect">
            <a:avLst/>
          </a:prstGeom>
          <a:solidFill>
            <a:srgbClr val="1589E6"/>
          </a:solidFill>
        </p:spPr>
      </p:pic>
      <p:pic>
        <p:nvPicPr>
          <p:cNvPr id="63" name="Picture 6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416178" y="2551149"/>
            <a:ext cx="1775823" cy="1775663"/>
          </a:xfrm>
          <a:prstGeom prst="rect">
            <a:avLst/>
          </a:prstGeom>
        </p:spPr>
      </p:pic>
      <p:pic>
        <p:nvPicPr>
          <p:cNvPr id="64" name="Picture 63"/>
          <p:cNvPicPr>
            <a:picLocks noChangeAspect="1"/>
          </p:cNvPicPr>
          <p:nvPr userDrawn="1"/>
        </p:nvPicPr>
        <p:blipFill rotWithShape="1">
          <a:blip r:embed="rId18">
            <a:extLst>
              <a:ext uri="{28A0092B-C50C-407E-A947-70E740481C1C}">
                <a14:useLocalDpi xmlns:a14="http://schemas.microsoft.com/office/drawing/2010/main" val="0"/>
              </a:ext>
            </a:extLst>
          </a:blip>
          <a:srcRect l="1728" t="764" r="953" b="728"/>
          <a:stretch/>
        </p:blipFill>
        <p:spPr>
          <a:xfrm>
            <a:off x="6877561" y="-998151"/>
            <a:ext cx="1758603" cy="1779944"/>
          </a:xfrm>
          <a:prstGeom prst="rect">
            <a:avLst/>
          </a:prstGeom>
        </p:spPr>
      </p:pic>
      <p:pic>
        <p:nvPicPr>
          <p:cNvPr id="65" name="Picture 64"/>
          <p:cNvPicPr>
            <a:picLocks noChangeAspect="1"/>
          </p:cNvPicPr>
          <p:nvPr userDrawn="1"/>
        </p:nvPicPr>
        <p:blipFill rotWithShape="1">
          <a:blip r:embed="rId19"/>
          <a:srcRect l="127" r="127"/>
          <a:stretch/>
        </p:blipFill>
        <p:spPr>
          <a:xfrm>
            <a:off x="8640049" y="6087699"/>
            <a:ext cx="1775823" cy="1775663"/>
          </a:xfrm>
          <a:prstGeom prst="rect">
            <a:avLst/>
          </a:prstGeom>
        </p:spPr>
      </p:pic>
      <p:pic>
        <p:nvPicPr>
          <p:cNvPr id="66" name="Picture 6"/>
          <p:cNvPicPr>
            <a:picLocks noChangeAspect="1" noChangeArrowheads="1"/>
          </p:cNvPicPr>
          <p:nvPr userDrawn="1"/>
        </p:nvPicPr>
        <p:blipFill rotWithShape="1">
          <a:blip r:embed="rId20">
            <a:extLst>
              <a:ext uri="{28A0092B-C50C-407E-A947-70E740481C1C}">
                <a14:useLocalDpi xmlns:a14="http://schemas.microsoft.com/office/drawing/2010/main" val="0"/>
              </a:ext>
            </a:extLst>
          </a:blip>
          <a:srcRect l="336" r="336"/>
          <a:stretch/>
        </p:blipFill>
        <p:spPr bwMode="auto">
          <a:xfrm>
            <a:off x="10416178" y="6087699"/>
            <a:ext cx="1775823" cy="1775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6"/>
          <p:cNvPicPr>
            <a:picLocks noChangeAspect="1"/>
          </p:cNvPicPr>
          <p:nvPr userDrawn="1"/>
        </p:nvPicPr>
        <p:blipFill rotWithShape="1">
          <a:blip r:embed="rId21"/>
          <a:srcRect l="6421" r="6421" b="969"/>
          <a:stretch/>
        </p:blipFill>
        <p:spPr>
          <a:xfrm>
            <a:off x="8640049" y="-1000837"/>
            <a:ext cx="3551643" cy="1783668"/>
          </a:xfrm>
          <a:prstGeom prst="rect">
            <a:avLst/>
          </a:prstGeom>
        </p:spPr>
      </p:pic>
      <p:pic>
        <p:nvPicPr>
          <p:cNvPr id="68" name="Picture 6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220048" y="-993869"/>
            <a:ext cx="1788975" cy="1788813"/>
          </a:xfrm>
          <a:prstGeom prst="rect">
            <a:avLst/>
          </a:prstGeom>
        </p:spPr>
      </p:pic>
      <p:pic>
        <p:nvPicPr>
          <p:cNvPr id="69" name="Picture 68"/>
          <p:cNvPicPr>
            <a:picLocks noChangeAspect="1"/>
          </p:cNvPicPr>
          <p:nvPr userDrawn="1"/>
        </p:nvPicPr>
        <p:blipFill rotWithShape="1">
          <a:blip r:embed="rId23">
            <a:extLst>
              <a:ext uri="{28A0092B-C50C-407E-A947-70E740481C1C}">
                <a14:useLocalDpi xmlns:a14="http://schemas.microsoft.com/office/drawing/2010/main" val="0"/>
              </a:ext>
            </a:extLst>
          </a:blip>
          <a:srcRect r="9335"/>
          <a:stretch/>
        </p:blipFill>
        <p:spPr>
          <a:xfrm>
            <a:off x="1" y="772057"/>
            <a:ext cx="3311553" cy="1832295"/>
          </a:xfrm>
          <a:prstGeom prst="rect">
            <a:avLst/>
          </a:prstGeom>
        </p:spPr>
      </p:pic>
      <p:pic>
        <p:nvPicPr>
          <p:cNvPr id="70" name="Picture 69"/>
          <p:cNvPicPr>
            <a:picLocks noChangeAspect="1"/>
          </p:cNvPicPr>
          <p:nvPr userDrawn="1"/>
        </p:nvPicPr>
        <p:blipFill>
          <a:blip r:embed="rId24"/>
          <a:stretch>
            <a:fillRect/>
          </a:stretch>
        </p:blipFill>
        <p:spPr>
          <a:xfrm>
            <a:off x="-220048" y="2551149"/>
            <a:ext cx="3551952" cy="1775817"/>
          </a:xfrm>
          <a:prstGeom prst="rect">
            <a:avLst/>
          </a:prstGeom>
        </p:spPr>
      </p:pic>
      <p:pic>
        <p:nvPicPr>
          <p:cNvPr id="71" name="Picture 70"/>
          <p:cNvPicPr>
            <a:picLocks noChangeAspect="1"/>
          </p:cNvPicPr>
          <p:nvPr userDrawn="1"/>
        </p:nvPicPr>
        <p:blipFill rotWithShape="1">
          <a:blip r:embed="rId25"/>
          <a:srcRect t="1188" b="1"/>
          <a:stretch/>
        </p:blipFill>
        <p:spPr>
          <a:xfrm>
            <a:off x="-220048" y="6108634"/>
            <a:ext cx="3551952" cy="1754727"/>
          </a:xfrm>
          <a:prstGeom prst="rect">
            <a:avLst/>
          </a:prstGeom>
        </p:spPr>
      </p:pic>
      <p:grpSp>
        <p:nvGrpSpPr>
          <p:cNvPr id="102" name="Group 101"/>
          <p:cNvGrpSpPr/>
          <p:nvPr userDrawn="1"/>
        </p:nvGrpSpPr>
        <p:grpSpPr>
          <a:xfrm>
            <a:off x="3327864" y="2551149"/>
            <a:ext cx="1771936" cy="1775663"/>
            <a:chOff x="1696402" y="5852477"/>
            <a:chExt cx="1828800" cy="1828800"/>
          </a:xfrm>
        </p:grpSpPr>
        <p:sp>
          <p:nvSpPr>
            <p:cNvPr id="103" name="Rectangle 102"/>
            <p:cNvSpPr/>
            <p:nvPr/>
          </p:nvSpPr>
          <p:spPr bwMode="auto">
            <a:xfrm>
              <a:off x="1696402" y="5852477"/>
              <a:ext cx="18288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577932" fontAlgn="base">
                <a:lnSpc>
                  <a:spcPct val="90000"/>
                </a:lnSpc>
                <a:spcBef>
                  <a:spcPct val="0"/>
                </a:spcBef>
                <a:spcAft>
                  <a:spcPct val="0"/>
                </a:spcAft>
              </a:pPr>
              <a:endParaRPr lang="en-US" sz="148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987227" y="5910739"/>
              <a:ext cx="1247151" cy="1712276"/>
            </a:xfrm>
            <a:prstGeom prst="rect">
              <a:avLst/>
            </a:prstGeom>
          </p:spPr>
        </p:pic>
      </p:grpSp>
      <p:sp>
        <p:nvSpPr>
          <p:cNvPr id="107" name="Rectangle 106"/>
          <p:cNvSpPr/>
          <p:nvPr/>
        </p:nvSpPr>
        <p:spPr bwMode="auto">
          <a:xfrm>
            <a:off x="-1009934" y="6858000"/>
            <a:ext cx="13201935" cy="12555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1009934" y="-1255595"/>
            <a:ext cx="13201935" cy="12555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832513" y="-327545"/>
            <a:ext cx="832513" cy="78133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p:cNvPicPr>
            <a:picLocks noChangeAspect="1"/>
          </p:cNvPicPr>
          <p:nvPr userDrawn="1"/>
        </p:nvPicPr>
        <p:blipFill rotWithShape="1">
          <a:blip r:embed="rId27"/>
          <a:srcRect r="485"/>
          <a:stretch/>
        </p:blipFill>
        <p:spPr>
          <a:xfrm>
            <a:off x="5101431" y="780789"/>
            <a:ext cx="3534732" cy="1775817"/>
          </a:xfrm>
          <a:prstGeom prst="rect">
            <a:avLst/>
          </a:prstGeom>
        </p:spPr>
      </p:pic>
      <p:pic>
        <p:nvPicPr>
          <p:cNvPr id="47" name="Picture 3"/>
          <p:cNvPicPr>
            <a:picLocks noChangeAspect="1" noChangeArrowheads="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0405692" y="772058"/>
            <a:ext cx="1786001" cy="179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453487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299"/>
                                          </p:stCondLst>
                                        </p:cTn>
                                        <p:tgtEl>
                                          <p:spTgt spid="68"/>
                                        </p:tgtEl>
                                        <p:attrNameLst>
                                          <p:attrName>style.visibility</p:attrName>
                                        </p:attrNameLst>
                                      </p:cBhvr>
                                      <p:to>
                                        <p:strVal val="visible"/>
                                      </p:to>
                                    </p:set>
                                  </p:childTnLst>
                                </p:cTn>
                              </p:par>
                              <p:par>
                                <p:cTn id="7" presetID="6" presetClass="emph" presetSubtype="0" accel="100000" autoRev="1" fill="hold" nodeType="withEffect">
                                  <p:stCondLst>
                                    <p:cond delay="1000"/>
                                  </p:stCondLst>
                                  <p:childTnLst>
                                    <p:animScale>
                                      <p:cBhvr>
                                        <p:cTn id="8" dur="300" fill="hold"/>
                                        <p:tgtEl>
                                          <p:spTgt spid="68"/>
                                        </p:tgtEl>
                                      </p:cBhvr>
                                      <p:by x="0" y="0"/>
                                    </p:animScale>
                                  </p:childTnLst>
                                </p:cTn>
                              </p:par>
                              <p:par>
                                <p:cTn id="9" presetID="1" presetClass="entr" presetSubtype="0" fill="hold" nodeType="withEffect">
                                  <p:stCondLst>
                                    <p:cond delay="900"/>
                                  </p:stCondLst>
                                  <p:childTnLst>
                                    <p:set>
                                      <p:cBhvr>
                                        <p:cTn id="10" dur="1" fill="hold">
                                          <p:stCondLst>
                                            <p:cond delay="299"/>
                                          </p:stCondLst>
                                        </p:cTn>
                                        <p:tgtEl>
                                          <p:spTgt spid="46"/>
                                        </p:tgtEl>
                                        <p:attrNameLst>
                                          <p:attrName>style.visibility</p:attrName>
                                        </p:attrNameLst>
                                      </p:cBhvr>
                                      <p:to>
                                        <p:strVal val="visible"/>
                                      </p:to>
                                    </p:set>
                                  </p:childTnLst>
                                </p:cTn>
                              </p:par>
                              <p:par>
                                <p:cTn id="11" presetID="6" presetClass="emph" presetSubtype="0" accel="100000" autoRev="1" fill="hold" nodeType="withEffect">
                                  <p:stCondLst>
                                    <p:cond delay="900"/>
                                  </p:stCondLst>
                                  <p:childTnLst>
                                    <p:animScale>
                                      <p:cBhvr>
                                        <p:cTn id="12" dur="300" fill="hold"/>
                                        <p:tgtEl>
                                          <p:spTgt spid="46"/>
                                        </p:tgtEl>
                                      </p:cBhvr>
                                      <p:by x="0" y="0"/>
                                    </p:animScale>
                                  </p:childTnLst>
                                </p:cTn>
                              </p:par>
                              <p:par>
                                <p:cTn id="13" presetID="1" presetClass="entr" presetSubtype="0" fill="hold" nodeType="withEffect">
                                  <p:stCondLst>
                                    <p:cond delay="800"/>
                                  </p:stCondLst>
                                  <p:childTnLst>
                                    <p:set>
                                      <p:cBhvr>
                                        <p:cTn id="14" dur="1" fill="hold">
                                          <p:stCondLst>
                                            <p:cond delay="299"/>
                                          </p:stCondLst>
                                        </p:cTn>
                                        <p:tgtEl>
                                          <p:spTgt spid="55"/>
                                        </p:tgtEl>
                                        <p:attrNameLst>
                                          <p:attrName>style.visibility</p:attrName>
                                        </p:attrNameLst>
                                      </p:cBhvr>
                                      <p:to>
                                        <p:strVal val="visible"/>
                                      </p:to>
                                    </p:set>
                                  </p:childTnLst>
                                </p:cTn>
                              </p:par>
                              <p:par>
                                <p:cTn id="15" presetID="6" presetClass="emph" presetSubtype="0" accel="100000" autoRev="1" fill="hold" nodeType="withEffect">
                                  <p:stCondLst>
                                    <p:cond delay="800"/>
                                  </p:stCondLst>
                                  <p:childTnLst>
                                    <p:animScale>
                                      <p:cBhvr>
                                        <p:cTn id="16" dur="300" fill="hold"/>
                                        <p:tgtEl>
                                          <p:spTgt spid="55"/>
                                        </p:tgtEl>
                                      </p:cBhvr>
                                      <p:by x="0" y="0"/>
                                    </p:animScale>
                                  </p:childTnLst>
                                </p:cTn>
                              </p:par>
                              <p:par>
                                <p:cTn id="17" presetID="1" presetClass="entr" presetSubtype="0" fill="hold" nodeType="withEffect">
                                  <p:stCondLst>
                                    <p:cond delay="800"/>
                                  </p:stCondLst>
                                  <p:childTnLst>
                                    <p:set>
                                      <p:cBhvr>
                                        <p:cTn id="18" dur="1" fill="hold">
                                          <p:stCondLst>
                                            <p:cond delay="299"/>
                                          </p:stCondLst>
                                        </p:cTn>
                                        <p:tgtEl>
                                          <p:spTgt spid="64"/>
                                        </p:tgtEl>
                                        <p:attrNameLst>
                                          <p:attrName>style.visibility</p:attrName>
                                        </p:attrNameLst>
                                      </p:cBhvr>
                                      <p:to>
                                        <p:strVal val="visible"/>
                                      </p:to>
                                    </p:set>
                                  </p:childTnLst>
                                </p:cTn>
                              </p:par>
                              <p:par>
                                <p:cTn id="19" presetID="6" presetClass="emph" presetSubtype="0" accel="100000" autoRev="1" fill="hold" nodeType="withEffect">
                                  <p:stCondLst>
                                    <p:cond delay="800"/>
                                  </p:stCondLst>
                                  <p:childTnLst>
                                    <p:animScale>
                                      <p:cBhvr>
                                        <p:cTn id="20" dur="300" fill="hold"/>
                                        <p:tgtEl>
                                          <p:spTgt spid="64"/>
                                        </p:tgtEl>
                                      </p:cBhvr>
                                      <p:by x="0" y="0"/>
                                    </p:animScale>
                                  </p:childTnLst>
                                </p:cTn>
                              </p:par>
                              <p:par>
                                <p:cTn id="21" presetID="1" presetClass="entr" presetSubtype="0" fill="hold" nodeType="withEffect">
                                  <p:stCondLst>
                                    <p:cond delay="0"/>
                                  </p:stCondLst>
                                  <p:childTnLst>
                                    <p:set>
                                      <p:cBhvr>
                                        <p:cTn id="22" dur="1" fill="hold">
                                          <p:stCondLst>
                                            <p:cond delay="299"/>
                                          </p:stCondLst>
                                        </p:cTn>
                                        <p:tgtEl>
                                          <p:spTgt spid="67"/>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300" fill="hold"/>
                                        <p:tgtEl>
                                          <p:spTgt spid="67"/>
                                        </p:tgtEl>
                                      </p:cBhvr>
                                      <p:by x="0" y="0"/>
                                    </p:animScale>
                                  </p:childTnLst>
                                </p:cTn>
                              </p:par>
                              <p:par>
                                <p:cTn id="25" presetID="1" presetClass="entr" presetSubtype="0" fill="hold" nodeType="withEffect">
                                  <p:stCondLst>
                                    <p:cond delay="1000"/>
                                  </p:stCondLst>
                                  <p:childTnLst>
                                    <p:set>
                                      <p:cBhvr>
                                        <p:cTn id="26" dur="1" fill="hold">
                                          <p:stCondLst>
                                            <p:cond delay="299"/>
                                          </p:stCondLst>
                                        </p:cTn>
                                        <p:tgtEl>
                                          <p:spTgt spid="69"/>
                                        </p:tgtEl>
                                        <p:attrNameLst>
                                          <p:attrName>style.visibility</p:attrName>
                                        </p:attrNameLst>
                                      </p:cBhvr>
                                      <p:to>
                                        <p:strVal val="visible"/>
                                      </p:to>
                                    </p:set>
                                  </p:childTnLst>
                                </p:cTn>
                              </p:par>
                              <p:par>
                                <p:cTn id="27" presetID="6" presetClass="emph" presetSubtype="0" accel="100000" autoRev="1" fill="hold" nodeType="withEffect">
                                  <p:stCondLst>
                                    <p:cond delay="1000"/>
                                  </p:stCondLst>
                                  <p:childTnLst>
                                    <p:animScale>
                                      <p:cBhvr>
                                        <p:cTn id="28" dur="300" fill="hold"/>
                                        <p:tgtEl>
                                          <p:spTgt spid="69"/>
                                        </p:tgtEl>
                                      </p:cBhvr>
                                      <p:by x="0" y="0"/>
                                    </p:animScale>
                                  </p:childTnLst>
                                </p:cTn>
                              </p:par>
                              <p:par>
                                <p:cTn id="29" presetID="1" presetClass="entr" presetSubtype="0" fill="hold" nodeType="withEffect">
                                  <p:stCondLst>
                                    <p:cond delay="100"/>
                                  </p:stCondLst>
                                  <p:childTnLst>
                                    <p:set>
                                      <p:cBhvr>
                                        <p:cTn id="30" dur="1" fill="hold">
                                          <p:stCondLst>
                                            <p:cond delay="299"/>
                                          </p:stCondLst>
                                        </p:cTn>
                                        <p:tgtEl>
                                          <p:spTgt spid="50"/>
                                        </p:tgtEl>
                                        <p:attrNameLst>
                                          <p:attrName>style.visibility</p:attrName>
                                        </p:attrNameLst>
                                      </p:cBhvr>
                                      <p:to>
                                        <p:strVal val="visible"/>
                                      </p:to>
                                    </p:set>
                                  </p:childTnLst>
                                </p:cTn>
                              </p:par>
                              <p:par>
                                <p:cTn id="31" presetID="6" presetClass="emph" presetSubtype="0" accel="100000" autoRev="1" fill="hold" nodeType="withEffect">
                                  <p:stCondLst>
                                    <p:cond delay="100"/>
                                  </p:stCondLst>
                                  <p:childTnLst>
                                    <p:animScale>
                                      <p:cBhvr>
                                        <p:cTn id="32" dur="300" fill="hold"/>
                                        <p:tgtEl>
                                          <p:spTgt spid="50"/>
                                        </p:tgtEl>
                                      </p:cBhvr>
                                      <p:by x="0" y="0"/>
                                    </p:animScale>
                                  </p:childTnLst>
                                </p:cTn>
                              </p:par>
                              <p:par>
                                <p:cTn id="33" presetID="1" presetClass="entr" presetSubtype="0" fill="hold" nodeType="withEffect">
                                  <p:stCondLst>
                                    <p:cond delay="900"/>
                                  </p:stCondLst>
                                  <p:childTnLst>
                                    <p:set>
                                      <p:cBhvr>
                                        <p:cTn id="34" dur="1" fill="hold">
                                          <p:stCondLst>
                                            <p:cond delay="299"/>
                                          </p:stCondLst>
                                        </p:cTn>
                                        <p:tgtEl>
                                          <p:spTgt spid="43"/>
                                        </p:tgtEl>
                                        <p:attrNameLst>
                                          <p:attrName>style.visibility</p:attrName>
                                        </p:attrNameLst>
                                      </p:cBhvr>
                                      <p:to>
                                        <p:strVal val="visible"/>
                                      </p:to>
                                    </p:set>
                                  </p:childTnLst>
                                </p:cTn>
                              </p:par>
                              <p:par>
                                <p:cTn id="35" presetID="6" presetClass="emph" presetSubtype="0" accel="100000" autoRev="1" fill="hold" nodeType="withEffect">
                                  <p:stCondLst>
                                    <p:cond delay="900"/>
                                  </p:stCondLst>
                                  <p:childTnLst>
                                    <p:animScale>
                                      <p:cBhvr>
                                        <p:cTn id="36" dur="300" fill="hold"/>
                                        <p:tgtEl>
                                          <p:spTgt spid="43"/>
                                        </p:tgtEl>
                                      </p:cBhvr>
                                      <p:by x="0" y="0"/>
                                    </p:animScale>
                                  </p:childTnLst>
                                </p:cTn>
                              </p:par>
                              <p:par>
                                <p:cTn id="37" presetID="1" presetClass="entr" presetSubtype="0" fill="hold" nodeType="withEffect">
                                  <p:stCondLst>
                                    <p:cond delay="700"/>
                                  </p:stCondLst>
                                  <p:childTnLst>
                                    <p:set>
                                      <p:cBhvr>
                                        <p:cTn id="38" dur="1" fill="hold">
                                          <p:stCondLst>
                                            <p:cond delay="299"/>
                                          </p:stCondLst>
                                        </p:cTn>
                                        <p:tgtEl>
                                          <p:spTgt spid="61"/>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300" fill="hold"/>
                                        <p:tgtEl>
                                          <p:spTgt spid="61"/>
                                        </p:tgtEl>
                                      </p:cBhvr>
                                      <p:by x="0" y="0"/>
                                    </p:animScale>
                                  </p:childTnLst>
                                </p:cTn>
                              </p:par>
                              <p:par>
                                <p:cTn id="41" presetID="1" presetClass="entr" presetSubtype="0" fill="hold" nodeType="withEffect">
                                  <p:stCondLst>
                                    <p:cond delay="700"/>
                                  </p:stCondLst>
                                  <p:childTnLst>
                                    <p:set>
                                      <p:cBhvr>
                                        <p:cTn id="42" dur="1" fill="hold">
                                          <p:stCondLst>
                                            <p:cond delay="299"/>
                                          </p:stCondLst>
                                        </p:cTn>
                                        <p:tgtEl>
                                          <p:spTgt spid="47"/>
                                        </p:tgtEl>
                                        <p:attrNameLst>
                                          <p:attrName>style.visibility</p:attrName>
                                        </p:attrNameLst>
                                      </p:cBhvr>
                                      <p:to>
                                        <p:strVal val="visible"/>
                                      </p:to>
                                    </p:set>
                                  </p:childTnLst>
                                </p:cTn>
                              </p:par>
                              <p:par>
                                <p:cTn id="43" presetID="6" presetClass="emph" presetSubtype="0" accel="100000" autoRev="1" fill="hold" nodeType="withEffect">
                                  <p:stCondLst>
                                    <p:cond delay="700"/>
                                  </p:stCondLst>
                                  <p:childTnLst>
                                    <p:animScale>
                                      <p:cBhvr>
                                        <p:cTn id="44" dur="300" fill="hold"/>
                                        <p:tgtEl>
                                          <p:spTgt spid="47"/>
                                        </p:tgtEl>
                                      </p:cBhvr>
                                      <p:by x="0" y="0"/>
                                    </p:animScale>
                                  </p:childTnLst>
                                </p:cTn>
                              </p:par>
                              <p:par>
                                <p:cTn id="45" presetID="1" presetClass="entr" presetSubtype="0" fill="hold" nodeType="withEffect">
                                  <p:stCondLst>
                                    <p:cond delay="1100"/>
                                  </p:stCondLst>
                                  <p:childTnLst>
                                    <p:set>
                                      <p:cBhvr>
                                        <p:cTn id="46" dur="1" fill="hold">
                                          <p:stCondLst>
                                            <p:cond delay="299"/>
                                          </p:stCondLst>
                                        </p:cTn>
                                        <p:tgtEl>
                                          <p:spTgt spid="70"/>
                                        </p:tgtEl>
                                        <p:attrNameLst>
                                          <p:attrName>style.visibility</p:attrName>
                                        </p:attrNameLst>
                                      </p:cBhvr>
                                      <p:to>
                                        <p:strVal val="visible"/>
                                      </p:to>
                                    </p:set>
                                  </p:childTnLst>
                                </p:cTn>
                              </p:par>
                              <p:par>
                                <p:cTn id="47" presetID="6" presetClass="emph" presetSubtype="0" accel="100000" autoRev="1" fill="hold" nodeType="withEffect">
                                  <p:stCondLst>
                                    <p:cond delay="1100"/>
                                  </p:stCondLst>
                                  <p:childTnLst>
                                    <p:animScale>
                                      <p:cBhvr>
                                        <p:cTn id="48" dur="300" fill="hold"/>
                                        <p:tgtEl>
                                          <p:spTgt spid="70"/>
                                        </p:tgtEl>
                                      </p:cBhvr>
                                      <p:by x="0" y="0"/>
                                    </p:animScale>
                                  </p:childTnLst>
                                </p:cTn>
                              </p:par>
                              <p:par>
                                <p:cTn id="49" presetID="1" presetClass="entr" presetSubtype="0" fill="hold" nodeType="withEffect">
                                  <p:stCondLst>
                                    <p:cond delay="200"/>
                                  </p:stCondLst>
                                  <p:childTnLst>
                                    <p:set>
                                      <p:cBhvr>
                                        <p:cTn id="50" dur="1" fill="hold">
                                          <p:stCondLst>
                                            <p:cond delay="299"/>
                                          </p:stCondLst>
                                        </p:cTn>
                                        <p:tgtEl>
                                          <p:spTgt spid="102"/>
                                        </p:tgtEl>
                                        <p:attrNameLst>
                                          <p:attrName>style.visibility</p:attrName>
                                        </p:attrNameLst>
                                      </p:cBhvr>
                                      <p:to>
                                        <p:strVal val="visible"/>
                                      </p:to>
                                    </p:set>
                                  </p:childTnLst>
                                </p:cTn>
                              </p:par>
                              <p:par>
                                <p:cTn id="51" presetID="6" presetClass="emph" presetSubtype="0" accel="100000" autoRev="1" fill="hold" nodeType="withEffect">
                                  <p:stCondLst>
                                    <p:cond delay="200"/>
                                  </p:stCondLst>
                                  <p:childTnLst>
                                    <p:animScale>
                                      <p:cBhvr>
                                        <p:cTn id="52" dur="300" fill="hold"/>
                                        <p:tgtEl>
                                          <p:spTgt spid="102"/>
                                        </p:tgtEl>
                                      </p:cBhvr>
                                      <p:by x="0" y="0"/>
                                    </p:animScale>
                                  </p:childTnLst>
                                </p:cTn>
                              </p:par>
                              <p:par>
                                <p:cTn id="53" presetID="1" presetClass="entr" presetSubtype="0" fill="hold" nodeType="withEffect">
                                  <p:stCondLst>
                                    <p:cond delay="0"/>
                                  </p:stCondLst>
                                  <p:childTnLst>
                                    <p:set>
                                      <p:cBhvr>
                                        <p:cTn id="54" dur="1" fill="hold">
                                          <p:stCondLst>
                                            <p:cond delay="299"/>
                                          </p:stCondLst>
                                        </p:cTn>
                                        <p:tgtEl>
                                          <p:spTgt spid="5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300" fill="hold"/>
                                        <p:tgtEl>
                                          <p:spTgt spid="56"/>
                                        </p:tgtEl>
                                      </p:cBhvr>
                                      <p:by x="0" y="0"/>
                                    </p:animScale>
                                  </p:childTnLst>
                                </p:cTn>
                              </p:par>
                              <p:par>
                                <p:cTn id="57" presetID="1" presetClass="entr" presetSubtype="0" fill="hold" nodeType="withEffect">
                                  <p:stCondLst>
                                    <p:cond delay="600"/>
                                  </p:stCondLst>
                                  <p:childTnLst>
                                    <p:set>
                                      <p:cBhvr>
                                        <p:cTn id="58" dur="1" fill="hold">
                                          <p:stCondLst>
                                            <p:cond delay="299"/>
                                          </p:stCondLst>
                                        </p:cTn>
                                        <p:tgtEl>
                                          <p:spTgt spid="62"/>
                                        </p:tgtEl>
                                        <p:attrNameLst>
                                          <p:attrName>style.visibility</p:attrName>
                                        </p:attrNameLst>
                                      </p:cBhvr>
                                      <p:to>
                                        <p:strVal val="visible"/>
                                      </p:to>
                                    </p:set>
                                  </p:childTnLst>
                                </p:cTn>
                              </p:par>
                              <p:par>
                                <p:cTn id="59" presetID="6" presetClass="emph" presetSubtype="0" accel="100000" autoRev="1" fill="hold" nodeType="withEffect">
                                  <p:stCondLst>
                                    <p:cond delay="600"/>
                                  </p:stCondLst>
                                  <p:childTnLst>
                                    <p:animScale>
                                      <p:cBhvr>
                                        <p:cTn id="60" dur="300" fill="hold"/>
                                        <p:tgtEl>
                                          <p:spTgt spid="62"/>
                                        </p:tgtEl>
                                      </p:cBhvr>
                                      <p:by x="0" y="0"/>
                                    </p:animScale>
                                  </p:childTnLst>
                                </p:cTn>
                              </p:par>
                              <p:par>
                                <p:cTn id="61" presetID="1" presetClass="entr" presetSubtype="0" fill="hold" nodeType="withEffect">
                                  <p:stCondLst>
                                    <p:cond delay="600"/>
                                  </p:stCondLst>
                                  <p:childTnLst>
                                    <p:set>
                                      <p:cBhvr>
                                        <p:cTn id="62" dur="1" fill="hold">
                                          <p:stCondLst>
                                            <p:cond delay="299"/>
                                          </p:stCondLst>
                                        </p:cTn>
                                        <p:tgtEl>
                                          <p:spTgt spid="63"/>
                                        </p:tgtEl>
                                        <p:attrNameLst>
                                          <p:attrName>style.visibility</p:attrName>
                                        </p:attrNameLst>
                                      </p:cBhvr>
                                      <p:to>
                                        <p:strVal val="visible"/>
                                      </p:to>
                                    </p:set>
                                  </p:childTnLst>
                                </p:cTn>
                              </p:par>
                              <p:par>
                                <p:cTn id="63" presetID="6" presetClass="emph" presetSubtype="0" accel="100000" autoRev="1" fill="hold" nodeType="withEffect">
                                  <p:stCondLst>
                                    <p:cond delay="600"/>
                                  </p:stCondLst>
                                  <p:childTnLst>
                                    <p:animScale>
                                      <p:cBhvr>
                                        <p:cTn id="64" dur="300" fill="hold"/>
                                        <p:tgtEl>
                                          <p:spTgt spid="63"/>
                                        </p:tgtEl>
                                      </p:cBhvr>
                                      <p:by x="0" y="0"/>
                                    </p:animScale>
                                  </p:childTnLst>
                                </p:cTn>
                              </p:par>
                              <p:par>
                                <p:cTn id="65" presetID="1" presetClass="entr" presetSubtype="0" fill="hold" nodeType="withEffect">
                                  <p:stCondLst>
                                    <p:cond delay="200"/>
                                  </p:stCondLst>
                                  <p:childTnLst>
                                    <p:set>
                                      <p:cBhvr>
                                        <p:cTn id="66" dur="1" fill="hold">
                                          <p:stCondLst>
                                            <p:cond delay="299"/>
                                          </p:stCondLst>
                                        </p:cTn>
                                        <p:tgtEl>
                                          <p:spTgt spid="54"/>
                                        </p:tgtEl>
                                        <p:attrNameLst>
                                          <p:attrName>style.visibility</p:attrName>
                                        </p:attrNameLst>
                                      </p:cBhvr>
                                      <p:to>
                                        <p:strVal val="visible"/>
                                      </p:to>
                                    </p:set>
                                  </p:childTnLst>
                                </p:cTn>
                              </p:par>
                              <p:par>
                                <p:cTn id="67" presetID="6" presetClass="emph" presetSubtype="0" accel="100000" autoRev="1" fill="hold" nodeType="withEffect">
                                  <p:stCondLst>
                                    <p:cond delay="200"/>
                                  </p:stCondLst>
                                  <p:childTnLst>
                                    <p:animScale>
                                      <p:cBhvr>
                                        <p:cTn id="68" dur="300" fill="hold"/>
                                        <p:tgtEl>
                                          <p:spTgt spid="54"/>
                                        </p:tgtEl>
                                      </p:cBhvr>
                                      <p:by x="0" y="0"/>
                                    </p:animScale>
                                  </p:childTnLst>
                                </p:cTn>
                              </p:par>
                              <p:par>
                                <p:cTn id="69" presetID="1" presetClass="entr" presetSubtype="0" fill="hold" nodeType="withEffect">
                                  <p:stCondLst>
                                    <p:cond delay="100"/>
                                  </p:stCondLst>
                                  <p:childTnLst>
                                    <p:set>
                                      <p:cBhvr>
                                        <p:cTn id="70" dur="1" fill="hold">
                                          <p:stCondLst>
                                            <p:cond delay="299"/>
                                          </p:stCondLst>
                                        </p:cTn>
                                        <p:tgtEl>
                                          <p:spTgt spid="58"/>
                                        </p:tgtEl>
                                        <p:attrNameLst>
                                          <p:attrName>style.visibility</p:attrName>
                                        </p:attrNameLst>
                                      </p:cBhvr>
                                      <p:to>
                                        <p:strVal val="visible"/>
                                      </p:to>
                                    </p:set>
                                  </p:childTnLst>
                                </p:cTn>
                              </p:par>
                              <p:par>
                                <p:cTn id="71" presetID="6" presetClass="emph" presetSubtype="0" accel="100000" autoRev="1" fill="hold" nodeType="withEffect">
                                  <p:stCondLst>
                                    <p:cond delay="100"/>
                                  </p:stCondLst>
                                  <p:childTnLst>
                                    <p:animScale>
                                      <p:cBhvr>
                                        <p:cTn id="72" dur="300" fill="hold"/>
                                        <p:tgtEl>
                                          <p:spTgt spid="58"/>
                                        </p:tgtEl>
                                      </p:cBhvr>
                                      <p:by x="0" y="0"/>
                                    </p:animScale>
                                  </p:childTnLst>
                                </p:cTn>
                              </p:par>
                              <p:par>
                                <p:cTn id="73" presetID="1" presetClass="entr" presetSubtype="0" fill="hold" nodeType="withEffect">
                                  <p:stCondLst>
                                    <p:cond delay="300"/>
                                  </p:stCondLst>
                                  <p:childTnLst>
                                    <p:set>
                                      <p:cBhvr>
                                        <p:cTn id="74" dur="1" fill="hold">
                                          <p:stCondLst>
                                            <p:cond delay="299"/>
                                          </p:stCondLst>
                                        </p:cTn>
                                        <p:tgtEl>
                                          <p:spTgt spid="60"/>
                                        </p:tgtEl>
                                        <p:attrNameLst>
                                          <p:attrName>style.visibility</p:attrName>
                                        </p:attrNameLst>
                                      </p:cBhvr>
                                      <p:to>
                                        <p:strVal val="visible"/>
                                      </p:to>
                                    </p:set>
                                  </p:childTnLst>
                                </p:cTn>
                              </p:par>
                              <p:par>
                                <p:cTn id="75" presetID="6" presetClass="emph" presetSubtype="0" accel="100000" autoRev="1" fill="hold" nodeType="withEffect">
                                  <p:stCondLst>
                                    <p:cond delay="300"/>
                                  </p:stCondLst>
                                  <p:childTnLst>
                                    <p:animScale>
                                      <p:cBhvr>
                                        <p:cTn id="76" dur="300" fill="hold"/>
                                        <p:tgtEl>
                                          <p:spTgt spid="60"/>
                                        </p:tgtEl>
                                      </p:cBhvr>
                                      <p:by x="0" y="0"/>
                                    </p:animScale>
                                  </p:childTnLst>
                                </p:cTn>
                              </p:par>
                              <p:par>
                                <p:cTn id="77" presetID="1" presetClass="entr" presetSubtype="0" fill="hold" nodeType="withEffect">
                                  <p:stCondLst>
                                    <p:cond delay="400"/>
                                  </p:stCondLst>
                                  <p:childTnLst>
                                    <p:set>
                                      <p:cBhvr>
                                        <p:cTn id="78" dur="1" fill="hold">
                                          <p:stCondLst>
                                            <p:cond delay="299"/>
                                          </p:stCondLst>
                                        </p:cTn>
                                        <p:tgtEl>
                                          <p:spTgt spid="53"/>
                                        </p:tgtEl>
                                        <p:attrNameLst>
                                          <p:attrName>style.visibility</p:attrName>
                                        </p:attrNameLst>
                                      </p:cBhvr>
                                      <p:to>
                                        <p:strVal val="visible"/>
                                      </p:to>
                                    </p:set>
                                  </p:childTnLst>
                                </p:cTn>
                              </p:par>
                              <p:par>
                                <p:cTn id="79" presetID="6" presetClass="emph" presetSubtype="0" accel="100000" autoRev="1" fill="hold" nodeType="withEffect">
                                  <p:stCondLst>
                                    <p:cond delay="400"/>
                                  </p:stCondLst>
                                  <p:childTnLst>
                                    <p:animScale>
                                      <p:cBhvr>
                                        <p:cTn id="80" dur="300" fill="hold"/>
                                        <p:tgtEl>
                                          <p:spTgt spid="53"/>
                                        </p:tgtEl>
                                      </p:cBhvr>
                                      <p:by x="0" y="0"/>
                                    </p:animScale>
                                  </p:childTnLst>
                                </p:cTn>
                              </p:par>
                              <p:par>
                                <p:cTn id="81" presetID="1" presetClass="entr" presetSubtype="0" fill="hold" nodeType="withEffect">
                                  <p:stCondLst>
                                    <p:cond delay="500"/>
                                  </p:stCondLst>
                                  <p:childTnLst>
                                    <p:set>
                                      <p:cBhvr>
                                        <p:cTn id="82" dur="1" fill="hold">
                                          <p:stCondLst>
                                            <p:cond delay="299"/>
                                          </p:stCondLst>
                                        </p:cTn>
                                        <p:tgtEl>
                                          <p:spTgt spid="59"/>
                                        </p:tgtEl>
                                        <p:attrNameLst>
                                          <p:attrName>style.visibility</p:attrName>
                                        </p:attrNameLst>
                                      </p:cBhvr>
                                      <p:to>
                                        <p:strVal val="visible"/>
                                      </p:to>
                                    </p:set>
                                  </p:childTnLst>
                                </p:cTn>
                              </p:par>
                              <p:par>
                                <p:cTn id="83" presetID="6" presetClass="emph" presetSubtype="0" accel="100000" autoRev="1" fill="hold" nodeType="withEffect">
                                  <p:stCondLst>
                                    <p:cond delay="500"/>
                                  </p:stCondLst>
                                  <p:childTnLst>
                                    <p:animScale>
                                      <p:cBhvr>
                                        <p:cTn id="84" dur="300" fill="hold"/>
                                        <p:tgtEl>
                                          <p:spTgt spid="59"/>
                                        </p:tgtEl>
                                      </p:cBhvr>
                                      <p:by x="0" y="0"/>
                                    </p:animScale>
                                  </p:childTnLst>
                                </p:cTn>
                              </p:par>
                              <p:par>
                                <p:cTn id="85" presetID="1" presetClass="entr" presetSubtype="0" fill="hold" nodeType="withEffect">
                                  <p:stCondLst>
                                    <p:cond delay="1100"/>
                                  </p:stCondLst>
                                  <p:childTnLst>
                                    <p:set>
                                      <p:cBhvr>
                                        <p:cTn id="86" dur="1" fill="hold">
                                          <p:stCondLst>
                                            <p:cond delay="299"/>
                                          </p:stCondLst>
                                        </p:cTn>
                                        <p:tgtEl>
                                          <p:spTgt spid="71"/>
                                        </p:tgtEl>
                                        <p:attrNameLst>
                                          <p:attrName>style.visibility</p:attrName>
                                        </p:attrNameLst>
                                      </p:cBhvr>
                                      <p:to>
                                        <p:strVal val="visible"/>
                                      </p:to>
                                    </p:set>
                                  </p:childTnLst>
                                </p:cTn>
                              </p:par>
                              <p:par>
                                <p:cTn id="87" presetID="6" presetClass="emph" presetSubtype="0" accel="100000" autoRev="1" fill="hold" nodeType="withEffect">
                                  <p:stCondLst>
                                    <p:cond delay="1100"/>
                                  </p:stCondLst>
                                  <p:childTnLst>
                                    <p:animScale>
                                      <p:cBhvr>
                                        <p:cTn id="88" dur="300" fill="hold"/>
                                        <p:tgtEl>
                                          <p:spTgt spid="71"/>
                                        </p:tgtEl>
                                      </p:cBhvr>
                                      <p:by x="0" y="0"/>
                                    </p:animScale>
                                  </p:childTnLst>
                                </p:cTn>
                              </p:par>
                              <p:par>
                                <p:cTn id="89" presetID="1" presetClass="entr" presetSubtype="0" fill="hold" nodeType="withEffect">
                                  <p:stCondLst>
                                    <p:cond delay="1200"/>
                                  </p:stCondLst>
                                  <p:childTnLst>
                                    <p:set>
                                      <p:cBhvr>
                                        <p:cTn id="90" dur="1" fill="hold">
                                          <p:stCondLst>
                                            <p:cond delay="299"/>
                                          </p:stCondLst>
                                        </p:cTn>
                                        <p:tgtEl>
                                          <p:spTgt spid="41"/>
                                        </p:tgtEl>
                                        <p:attrNameLst>
                                          <p:attrName>style.visibility</p:attrName>
                                        </p:attrNameLst>
                                      </p:cBhvr>
                                      <p:to>
                                        <p:strVal val="visible"/>
                                      </p:to>
                                    </p:set>
                                  </p:childTnLst>
                                </p:cTn>
                              </p:par>
                              <p:par>
                                <p:cTn id="91" presetID="6" presetClass="emph" presetSubtype="0" accel="100000" autoRev="1" fill="hold" nodeType="withEffect">
                                  <p:stCondLst>
                                    <p:cond delay="1200"/>
                                  </p:stCondLst>
                                  <p:childTnLst>
                                    <p:animScale>
                                      <p:cBhvr>
                                        <p:cTn id="92" dur="300" fill="hold"/>
                                        <p:tgtEl>
                                          <p:spTgt spid="41"/>
                                        </p:tgtEl>
                                      </p:cBhvr>
                                      <p:by x="0" y="0"/>
                                    </p:animScale>
                                  </p:childTnLst>
                                </p:cTn>
                              </p:par>
                              <p:par>
                                <p:cTn id="93" presetID="1" presetClass="entr" presetSubtype="0" fill="hold" nodeType="withEffect">
                                  <p:stCondLst>
                                    <p:cond delay="300"/>
                                  </p:stCondLst>
                                  <p:childTnLst>
                                    <p:set>
                                      <p:cBhvr>
                                        <p:cTn id="94" dur="1" fill="hold">
                                          <p:stCondLst>
                                            <p:cond delay="299"/>
                                          </p:stCondLst>
                                        </p:cTn>
                                        <p:tgtEl>
                                          <p:spTgt spid="57"/>
                                        </p:tgtEl>
                                        <p:attrNameLst>
                                          <p:attrName>style.visibility</p:attrName>
                                        </p:attrNameLst>
                                      </p:cBhvr>
                                      <p:to>
                                        <p:strVal val="visible"/>
                                      </p:to>
                                    </p:set>
                                  </p:childTnLst>
                                </p:cTn>
                              </p:par>
                              <p:par>
                                <p:cTn id="95" presetID="6" presetClass="emph" presetSubtype="0" accel="100000" autoRev="1" fill="hold" nodeType="withEffect">
                                  <p:stCondLst>
                                    <p:cond delay="300"/>
                                  </p:stCondLst>
                                  <p:childTnLst>
                                    <p:animScale>
                                      <p:cBhvr>
                                        <p:cTn id="96" dur="300" fill="hold"/>
                                        <p:tgtEl>
                                          <p:spTgt spid="57"/>
                                        </p:tgtEl>
                                      </p:cBhvr>
                                      <p:by x="0" y="0"/>
                                    </p:animScale>
                                  </p:childTnLst>
                                </p:cTn>
                              </p:par>
                              <p:par>
                                <p:cTn id="97" presetID="1" presetClass="entr" presetSubtype="0" fill="hold" nodeType="withEffect">
                                  <p:stCondLst>
                                    <p:cond delay="400"/>
                                  </p:stCondLst>
                                  <p:childTnLst>
                                    <p:set>
                                      <p:cBhvr>
                                        <p:cTn id="98" dur="1" fill="hold">
                                          <p:stCondLst>
                                            <p:cond delay="299"/>
                                          </p:stCondLst>
                                        </p:cTn>
                                        <p:tgtEl>
                                          <p:spTgt spid="65"/>
                                        </p:tgtEl>
                                        <p:attrNameLst>
                                          <p:attrName>style.visibility</p:attrName>
                                        </p:attrNameLst>
                                      </p:cBhvr>
                                      <p:to>
                                        <p:strVal val="visible"/>
                                      </p:to>
                                    </p:set>
                                  </p:childTnLst>
                                </p:cTn>
                              </p:par>
                              <p:par>
                                <p:cTn id="99" presetID="6" presetClass="emph" presetSubtype="0" accel="100000" autoRev="1" fill="hold" nodeType="withEffect">
                                  <p:stCondLst>
                                    <p:cond delay="400"/>
                                  </p:stCondLst>
                                  <p:childTnLst>
                                    <p:animScale>
                                      <p:cBhvr>
                                        <p:cTn id="100" dur="300" fill="hold"/>
                                        <p:tgtEl>
                                          <p:spTgt spid="65"/>
                                        </p:tgtEl>
                                      </p:cBhvr>
                                      <p:by x="0" y="0"/>
                                    </p:animScale>
                                  </p:childTnLst>
                                </p:cTn>
                              </p:par>
                              <p:par>
                                <p:cTn id="101" presetID="1" presetClass="entr" presetSubtype="0" fill="hold" nodeType="withEffect">
                                  <p:stCondLst>
                                    <p:cond delay="500"/>
                                  </p:stCondLst>
                                  <p:childTnLst>
                                    <p:set>
                                      <p:cBhvr>
                                        <p:cTn id="102" dur="1" fill="hold">
                                          <p:stCondLst>
                                            <p:cond delay="299"/>
                                          </p:stCondLst>
                                        </p:cTn>
                                        <p:tgtEl>
                                          <p:spTgt spid="66"/>
                                        </p:tgtEl>
                                        <p:attrNameLst>
                                          <p:attrName>style.visibility</p:attrName>
                                        </p:attrNameLst>
                                      </p:cBhvr>
                                      <p:to>
                                        <p:strVal val="visible"/>
                                      </p:to>
                                    </p:set>
                                  </p:childTnLst>
                                </p:cTn>
                              </p:par>
                              <p:par>
                                <p:cTn id="103" presetID="6" presetClass="emph" presetSubtype="0" accel="100000" autoRev="1" fill="hold" nodeType="withEffect">
                                  <p:stCondLst>
                                    <p:cond delay="500"/>
                                  </p:stCondLst>
                                  <p:childTnLst>
                                    <p:animScale>
                                      <p:cBhvr>
                                        <p:cTn id="104" dur="300" fill="hold"/>
                                        <p:tgtEl>
                                          <p:spTgt spid="6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ectangle 18"/>
          <p:cNvSpPr/>
          <p:nvPr/>
        </p:nvSpPr>
        <p:spPr bwMode="auto">
          <a:xfrm>
            <a:off x="197058" y="201170"/>
            <a:ext cx="11797887" cy="6455663"/>
          </a:xfrm>
          <a:prstGeom prst="rect">
            <a:avLst/>
          </a:prstGeom>
          <a:solidFill>
            <a:schemeClr val="tx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3349" tIns="90679" rIns="113349" bIns="90679" numCol="1" spcCol="0" rtlCol="0" fromWordArt="0" anchor="t" anchorCtr="0" forceAA="0" compatLnSpc="1">
            <a:prstTxWarp prst="textNoShape">
              <a:avLst/>
            </a:prstTxWarp>
            <a:noAutofit/>
          </a:bodyPr>
          <a:lstStyle/>
          <a:p>
            <a:pPr algn="ctr" defTabSz="577932" fontAlgn="base">
              <a:lnSpc>
                <a:spcPct val="90000"/>
              </a:lnSpc>
              <a:spcBef>
                <a:spcPct val="0"/>
              </a:spcBef>
              <a:spcAft>
                <a:spcPct val="0"/>
              </a:spcAft>
            </a:pPr>
            <a:endParaRPr lang="en-US" sz="1488"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981" y="2813450"/>
            <a:ext cx="4503020" cy="1231103"/>
          </a:xfrm>
          <a:prstGeom prst="rect">
            <a:avLst/>
          </a:prstGeom>
        </p:spPr>
      </p:pic>
      <p:pic>
        <p:nvPicPr>
          <p:cNvPr id="45" name="Picture 44"/>
          <p:cNvPicPr>
            <a:picLocks noChangeAspect="1"/>
          </p:cNvPicPr>
          <p:nvPr/>
        </p:nvPicPr>
        <p:blipFill rotWithShape="1">
          <a:blip r:embed="rId4" cstate="print">
            <a:extLst>
              <a:ext uri="{28A0092B-C50C-407E-A947-70E740481C1C}">
                <a14:useLocalDpi xmlns:a14="http://schemas.microsoft.com/office/drawing/2010/main" val="0"/>
              </a:ext>
            </a:extLst>
          </a:blip>
          <a:srcRect l="16899" t="6088" r="11845"/>
          <a:stretch/>
        </p:blipFill>
        <p:spPr>
          <a:xfrm>
            <a:off x="7863840" y="3577059"/>
            <a:ext cx="3968037" cy="2942800"/>
          </a:xfrm>
          <a:prstGeom prst="rect">
            <a:avLst/>
          </a:prstGeom>
        </p:spPr>
      </p:pic>
      <p:pic>
        <p:nvPicPr>
          <p:cNvPr id="46" name="Picture 45"/>
          <p:cNvPicPr>
            <a:picLocks noChangeAspect="1"/>
          </p:cNvPicPr>
          <p:nvPr/>
        </p:nvPicPr>
        <p:blipFill rotWithShape="1">
          <a:blip r:embed="rId5" cstate="print">
            <a:extLst>
              <a:ext uri="{28A0092B-C50C-407E-A947-70E740481C1C}">
                <a14:useLocalDpi xmlns:a14="http://schemas.microsoft.com/office/drawing/2010/main" val="0"/>
              </a:ext>
            </a:extLst>
          </a:blip>
          <a:srcRect l="187" t="562" r="31556" b="7119"/>
          <a:stretch/>
        </p:blipFill>
        <p:spPr>
          <a:xfrm>
            <a:off x="7863840" y="382859"/>
            <a:ext cx="3968037" cy="301752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0441" y="1128125"/>
            <a:ext cx="1158911" cy="1158911"/>
          </a:xfrm>
          <a:prstGeom prst="rect">
            <a:avLst/>
          </a:prstGeom>
        </p:spPr>
      </p:pic>
      <p:pic>
        <p:nvPicPr>
          <p:cNvPr id="49" name="Picture 48" hidden="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281" y="390010"/>
            <a:ext cx="1158911" cy="1158911"/>
          </a:xfrm>
          <a:prstGeom prst="rect">
            <a:avLst/>
          </a:prstGeom>
        </p:spPr>
      </p:pic>
      <p:sp>
        <p:nvSpPr>
          <p:cNvPr id="18" name="HIDE FOR SHOW: Closed Caption bar" hidden="1"/>
          <p:cNvSpPr/>
          <p:nvPr/>
        </p:nvSpPr>
        <p:spPr bwMode="ltGray">
          <a:xfrm>
            <a:off x="174727" y="5780989"/>
            <a:ext cx="9671356" cy="906792"/>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3349" tIns="170023" rIns="113349" bIns="170023" numCol="1" spcCol="0" rtlCol="0" fromWordArt="0" anchor="t" anchorCtr="0" forceAA="0" compatLnSpc="1">
            <a:prstTxWarp prst="textNoShape">
              <a:avLst/>
            </a:prstTxWarp>
            <a:noAutofit/>
          </a:bodyPr>
          <a:lstStyle/>
          <a:p>
            <a:pPr defTabSz="577932" fontAlgn="base">
              <a:lnSpc>
                <a:spcPct val="90000"/>
              </a:lnSpc>
              <a:spcBef>
                <a:spcPct val="0"/>
              </a:spcBef>
              <a:spcAft>
                <a:spcPct val="0"/>
              </a:spcAft>
            </a:pPr>
            <a:r>
              <a:rPr lang="en-US" sz="1983"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sp>
        <p:nvSpPr>
          <p:cNvPr id="13" name="Rectangle 12"/>
          <p:cNvSpPr/>
          <p:nvPr/>
        </p:nvSpPr>
        <p:spPr>
          <a:xfrm>
            <a:off x="417622" y="5260737"/>
            <a:ext cx="7225655" cy="646331"/>
          </a:xfrm>
          <a:prstGeom prst="rect">
            <a:avLst/>
          </a:prstGeom>
        </p:spPr>
        <p:txBody>
          <a:bodyPr wrap="square" lIns="113349" rIns="113349">
            <a:spAutoFit/>
          </a:bodyPr>
          <a:lstStyle/>
          <a:p>
            <a:pPr algn="r" defTabSz="566473" fontAlgn="base">
              <a:lnSpc>
                <a:spcPct val="90000"/>
              </a:lnSpc>
              <a:spcBef>
                <a:spcPct val="0"/>
              </a:spcBef>
              <a:spcAft>
                <a:spcPct val="0"/>
              </a:spcAft>
            </a:pPr>
            <a:r>
              <a:rPr lang="en-US" sz="20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“The first serious tablet version of the check-in app is here.” </a:t>
            </a:r>
            <a:br>
              <a:rPr lang="en-US" sz="20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br>
            <a:r>
              <a:rPr lang="en-US" sz="20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Harry McCracken, </a:t>
            </a:r>
            <a:r>
              <a:rPr lang="en-US" sz="2000" i="1"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Time</a:t>
            </a:r>
          </a:p>
        </p:txBody>
      </p:sp>
    </p:spTree>
    <p:extLst>
      <p:ext uri="{BB962C8B-B14F-4D97-AF65-F5344CB8AC3E}">
        <p14:creationId xmlns:p14="http://schemas.microsoft.com/office/powerpoint/2010/main" val="280802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1.66667E-6 -4.07407E-6 L -0.6875 -0.04699 " pathEditMode="relative" rAng="0" ptsTypes="AA">
                                      <p:cBhvr>
                                        <p:cTn id="6" dur="750" fill="hold"/>
                                        <p:tgtEl>
                                          <p:spTgt spid="8"/>
                                        </p:tgtEl>
                                        <p:attrNameLst>
                                          <p:attrName>ppt_x</p:attrName>
                                          <p:attrName>ppt_y</p:attrName>
                                        </p:attrNameLst>
                                      </p:cBhvr>
                                      <p:rCtr x="-34427" y="-1505"/>
                                    </p:animMotion>
                                  </p:childTnLst>
                                </p:cTn>
                              </p:par>
                              <p:par>
                                <p:cTn id="7" presetID="10" presetClass="entr" presetSubtype="0" fill="hold" nodeType="withEffect">
                                  <p:stCondLst>
                                    <p:cond delay="1000"/>
                                  </p:stCondLst>
                                  <p:childTnLst>
                                    <p:set>
                                      <p:cBhvr>
                                        <p:cTn id="8" dur="1" fill="hold">
                                          <p:stCondLst>
                                            <p:cond delay="0"/>
                                          </p:stCondLst>
                                        </p:cTn>
                                        <p:tgtEl>
                                          <p:spTgt spid="44"/>
                                        </p:tgtEl>
                                        <p:attrNameLst>
                                          <p:attrName>style.visibility</p:attrName>
                                        </p:attrNameLst>
                                      </p:cBhvr>
                                      <p:to>
                                        <p:strVal val="visible"/>
                                      </p:to>
                                    </p:set>
                                    <p:animEffect transition="in" filter="fade">
                                      <p:cBhvr>
                                        <p:cTn id="9" dur="400"/>
                                        <p:tgtEl>
                                          <p:spTgt spid="44"/>
                                        </p:tgtEl>
                                      </p:cBhvr>
                                    </p:animEffect>
                                  </p:childTnLst>
                                </p:cTn>
                              </p:par>
                              <p:par>
                                <p:cTn id="10" presetID="35" presetClass="path" presetSubtype="0" decel="100000" fill="hold" nodeType="withEffect">
                                  <p:stCondLst>
                                    <p:cond delay="1000"/>
                                  </p:stCondLst>
                                  <p:childTnLst>
                                    <p:animMotion origin="layout" path="M 0.01784 0 L -4.375E-6 0 " pathEditMode="relative" rAng="0" ptsTypes="AA">
                                      <p:cBhvr>
                                        <p:cTn id="11" dur="400" fill="hold"/>
                                        <p:tgtEl>
                                          <p:spTgt spid="44"/>
                                        </p:tgtEl>
                                        <p:attrNameLst>
                                          <p:attrName>ppt_x</p:attrName>
                                          <p:attrName>ppt_y</p:attrName>
                                        </p:attrNameLst>
                                      </p:cBhvr>
                                      <p:rCtr x="-898" y="0"/>
                                    </p:animMotion>
                                  </p:childTnLst>
                                </p:cTn>
                              </p:par>
                              <p:par>
                                <p:cTn id="12" presetID="1" presetClass="entr" presetSubtype="0" fill="hold" nodeType="withEffect">
                                  <p:stCondLst>
                                    <p:cond delay="850"/>
                                  </p:stCondLst>
                                  <p:childTnLst>
                                    <p:set>
                                      <p:cBhvr>
                                        <p:cTn id="13" dur="1" fill="hold">
                                          <p:stCondLst>
                                            <p:cond delay="0"/>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600"/>
                                  </p:stCondLst>
                                  <p:childTnLst>
                                    <p:animScale>
                                      <p:cBhvr>
                                        <p:cTn id="15" dur="250" fill="hold"/>
                                        <p:tgtEl>
                                          <p:spTgt spid="45"/>
                                        </p:tgtEl>
                                      </p:cBhvr>
                                      <p:by x="0" y="0"/>
                                    </p:animScale>
                                  </p:childTnLst>
                                </p:cTn>
                              </p:par>
                              <p:par>
                                <p:cTn id="16" presetID="6" presetClass="emph" presetSubtype="0" decel="100000" fill="hold" nodeType="withEffect">
                                  <p:stCondLst>
                                    <p:cond delay="1000"/>
                                  </p:stCondLst>
                                  <p:childTnLst>
                                    <p:animScale>
                                      <p:cBhvr>
                                        <p:cTn id="17" dur="250" fill="hold"/>
                                        <p:tgtEl>
                                          <p:spTgt spid="45"/>
                                        </p:tgtEl>
                                      </p:cBhvr>
                                      <p:by x="110000" y="110000"/>
                                    </p:animScale>
                                  </p:childTnLst>
                                </p:cTn>
                              </p:par>
                              <p:par>
                                <p:cTn id="18" presetID="6" presetClass="emph" presetSubtype="0" decel="100000" fill="hold" nodeType="withEffect">
                                  <p:stCondLst>
                                    <p:cond delay="1150"/>
                                  </p:stCondLst>
                                  <p:childTnLst>
                                    <p:animScale>
                                      <p:cBhvr>
                                        <p:cTn id="19" dur="250" fill="hold"/>
                                        <p:tgtEl>
                                          <p:spTgt spid="45"/>
                                        </p:tgtEl>
                                      </p:cBhvr>
                                      <p:by x="91000" y="91000"/>
                                    </p:animScale>
                                  </p:childTnLst>
                                </p:cTn>
                              </p:par>
                              <p:par>
                                <p:cTn id="20" presetID="1" presetClass="entr" presetSubtype="0" fill="hold" nodeType="withEffect">
                                  <p:stCondLst>
                                    <p:cond delay="950"/>
                                  </p:stCondLst>
                                  <p:childTnLst>
                                    <p:set>
                                      <p:cBhvr>
                                        <p:cTn id="21" dur="1" fill="hold">
                                          <p:stCondLst>
                                            <p:cond delay="0"/>
                                          </p:stCondLst>
                                        </p:cTn>
                                        <p:tgtEl>
                                          <p:spTgt spid="46"/>
                                        </p:tgtEl>
                                        <p:attrNameLst>
                                          <p:attrName>style.visibility</p:attrName>
                                        </p:attrNameLst>
                                      </p:cBhvr>
                                      <p:to>
                                        <p:strVal val="visible"/>
                                      </p:to>
                                    </p:set>
                                  </p:childTnLst>
                                </p:cTn>
                              </p:par>
                              <p:par>
                                <p:cTn id="22" presetID="6" presetClass="emph" presetSubtype="0" accel="100000" autoRev="1" fill="hold" nodeType="withEffect">
                                  <p:stCondLst>
                                    <p:cond delay="700"/>
                                  </p:stCondLst>
                                  <p:childTnLst>
                                    <p:animScale>
                                      <p:cBhvr>
                                        <p:cTn id="23" dur="250" fill="hold"/>
                                        <p:tgtEl>
                                          <p:spTgt spid="46"/>
                                        </p:tgtEl>
                                      </p:cBhvr>
                                      <p:by x="0" y="0"/>
                                    </p:animScale>
                                  </p:childTnLst>
                                </p:cTn>
                              </p:par>
                              <p:par>
                                <p:cTn id="24" presetID="6" presetClass="emph" presetSubtype="0" decel="100000" fill="hold" nodeType="withEffect">
                                  <p:stCondLst>
                                    <p:cond delay="1100"/>
                                  </p:stCondLst>
                                  <p:childTnLst>
                                    <p:animScale>
                                      <p:cBhvr>
                                        <p:cTn id="25" dur="250" fill="hold"/>
                                        <p:tgtEl>
                                          <p:spTgt spid="46"/>
                                        </p:tgtEl>
                                      </p:cBhvr>
                                      <p:by x="110000" y="110000"/>
                                    </p:animScale>
                                  </p:childTnLst>
                                </p:cTn>
                              </p:par>
                              <p:par>
                                <p:cTn id="26" presetID="6" presetClass="emph" presetSubtype="0" decel="100000" fill="hold" nodeType="withEffect">
                                  <p:stCondLst>
                                    <p:cond delay="1250"/>
                                  </p:stCondLst>
                                  <p:childTnLst>
                                    <p:animScale>
                                      <p:cBhvr>
                                        <p:cTn id="27" dur="250" fill="hold"/>
                                        <p:tgtEl>
                                          <p:spTgt spid="46"/>
                                        </p:tgtEl>
                                      </p:cBhvr>
                                      <p:by x="91000" y="91000"/>
                                    </p:animScale>
                                  </p:childTnLst>
                                </p:cTn>
                              </p:par>
                              <p:par>
                                <p:cTn id="28" presetID="10" presetClass="entr" presetSubtype="0" fill="hold" grpId="0" nodeType="withEffect">
                                  <p:stCondLst>
                                    <p:cond delay="12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ectangle 18"/>
          <p:cNvSpPr/>
          <p:nvPr/>
        </p:nvSpPr>
        <p:spPr bwMode="auto">
          <a:xfrm>
            <a:off x="197058" y="201170"/>
            <a:ext cx="11797887" cy="6455663"/>
          </a:xfrm>
          <a:prstGeom prst="rect">
            <a:avLst/>
          </a:prstGeom>
          <a:solidFill>
            <a:schemeClr val="tx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3349" tIns="90679" rIns="113349" bIns="90679" numCol="1" spcCol="0" rtlCol="0" fromWordArt="0" anchor="t" anchorCtr="0" forceAA="0" compatLnSpc="1">
            <a:prstTxWarp prst="textNoShape">
              <a:avLst/>
            </a:prstTxWarp>
            <a:noAutofit/>
          </a:bodyPr>
          <a:lstStyle/>
          <a:p>
            <a:pPr algn="ctr" defTabSz="577932" fontAlgn="base">
              <a:lnSpc>
                <a:spcPct val="90000"/>
              </a:lnSpc>
              <a:spcBef>
                <a:spcPct val="0"/>
              </a:spcBef>
              <a:spcAft>
                <a:spcPct val="0"/>
              </a:spcAft>
            </a:pPr>
            <a:endParaRPr lang="en-US" sz="1488" dirty="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3840" y="3937795"/>
            <a:ext cx="3968037" cy="2221327"/>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3840" y="776333"/>
            <a:ext cx="3968037" cy="223057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0441" y="1128125"/>
            <a:ext cx="1158911" cy="1158911"/>
          </a:xfrm>
          <a:prstGeom prst="rect">
            <a:avLst/>
          </a:prstGeom>
        </p:spPr>
      </p:pic>
      <p:pic>
        <p:nvPicPr>
          <p:cNvPr id="49" name="Picture 48" hidden="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281" y="390010"/>
            <a:ext cx="1158911" cy="1158911"/>
          </a:xfrm>
          <a:prstGeom prst="rect">
            <a:avLst/>
          </a:prstGeom>
        </p:spPr>
      </p:pic>
      <p:sp>
        <p:nvSpPr>
          <p:cNvPr id="18" name="HIDE FOR SHOW: Closed Caption bar" hidden="1"/>
          <p:cNvSpPr/>
          <p:nvPr/>
        </p:nvSpPr>
        <p:spPr bwMode="ltGray">
          <a:xfrm>
            <a:off x="174727" y="5780989"/>
            <a:ext cx="9671356" cy="906792"/>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3349" tIns="170023" rIns="113349" bIns="170023" numCol="1" spcCol="0" rtlCol="0" fromWordArt="0" anchor="t" anchorCtr="0" forceAA="0" compatLnSpc="1">
            <a:prstTxWarp prst="textNoShape">
              <a:avLst/>
            </a:prstTxWarp>
            <a:noAutofit/>
          </a:bodyPr>
          <a:lstStyle/>
          <a:p>
            <a:pPr defTabSz="577932" fontAlgn="base">
              <a:lnSpc>
                <a:spcPct val="90000"/>
              </a:lnSpc>
              <a:spcBef>
                <a:spcPct val="0"/>
              </a:spcBef>
              <a:spcAft>
                <a:spcPct val="0"/>
              </a:spcAft>
            </a:pPr>
            <a:r>
              <a:rPr lang="en-US" sz="1983"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grpSp>
        <p:nvGrpSpPr>
          <p:cNvPr id="4" name="Group 3"/>
          <p:cNvGrpSpPr/>
          <p:nvPr/>
        </p:nvGrpSpPr>
        <p:grpSpPr>
          <a:xfrm>
            <a:off x="2002950" y="2684383"/>
            <a:ext cx="6103559" cy="1575933"/>
            <a:chOff x="983041" y="4288190"/>
            <a:chExt cx="6103558" cy="1575933"/>
          </a:xfrm>
        </p:grpSpPr>
        <p:sp>
          <p:nvSpPr>
            <p:cNvPr id="2" name="TextBox 1"/>
            <p:cNvSpPr txBox="1"/>
            <p:nvPr/>
          </p:nvSpPr>
          <p:spPr>
            <a:xfrm>
              <a:off x="2130008" y="4679125"/>
              <a:ext cx="4956591" cy="794064"/>
            </a:xfrm>
            <a:prstGeom prst="rect">
              <a:avLst/>
            </a:prstGeom>
            <a:noFill/>
          </p:spPr>
          <p:txBody>
            <a:bodyPr wrap="square" lIns="182880" tIns="146304" rIns="182880" bIns="146304" rtlCol="0">
              <a:spAutoFit/>
            </a:bodyPr>
            <a:lstStyle/>
            <a:p>
              <a:pPr>
                <a:lnSpc>
                  <a:spcPct val="90000"/>
                </a:lnSpc>
              </a:pPr>
              <a:r>
                <a:rPr lang="en-US" sz="3600" dirty="0">
                  <a:solidFill>
                    <a:schemeClr val="bg2"/>
                  </a:solidFill>
                </a:rPr>
                <a:t>Fantasy Football</a:t>
              </a:r>
            </a:p>
          </p:txBody>
        </p:sp>
        <p:pic>
          <p:nvPicPr>
            <p:cNvPr id="3" name="Picture 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3041" y="4288190"/>
              <a:ext cx="1146967" cy="1575933"/>
            </a:xfrm>
            <a:prstGeom prst="rect">
              <a:avLst/>
            </a:prstGeom>
          </p:spPr>
        </p:pic>
      </p:grpSp>
    </p:spTree>
    <p:extLst>
      <p:ext uri="{BB962C8B-B14F-4D97-AF65-F5344CB8AC3E}">
        <p14:creationId xmlns:p14="http://schemas.microsoft.com/office/powerpoint/2010/main" val="133110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0.00286 -4.07407E-6 L -0.69036 -0.04699 " pathEditMode="relative" rAng="0" ptsTypes="AA">
                                      <p:cBhvr>
                                        <p:cTn id="6" dur="750" fill="hold"/>
                                        <p:tgtEl>
                                          <p:spTgt spid="8"/>
                                        </p:tgtEl>
                                        <p:attrNameLst>
                                          <p:attrName>ppt_x</p:attrName>
                                          <p:attrName>ppt_y</p:attrName>
                                        </p:attrNameLst>
                                      </p:cBhvr>
                                      <p:rCtr x="-34375" y="-2361"/>
                                    </p:animMotion>
                                  </p:childTnLst>
                                </p:cTn>
                              </p:par>
                              <p:par>
                                <p:cTn id="7" presetID="10" presetClass="entr" presetSubtype="0" fill="hold" nodeType="withEffect">
                                  <p:stCondLst>
                                    <p:cond delay="1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400"/>
                                        <p:tgtEl>
                                          <p:spTgt spid="4"/>
                                        </p:tgtEl>
                                      </p:cBhvr>
                                    </p:animEffect>
                                  </p:childTnLst>
                                </p:cTn>
                              </p:par>
                              <p:par>
                                <p:cTn id="10" presetID="35" presetClass="path" presetSubtype="0" decel="100000" fill="hold" nodeType="withEffect">
                                  <p:stCondLst>
                                    <p:cond delay="1000"/>
                                  </p:stCondLst>
                                  <p:childTnLst>
                                    <p:animMotion origin="layout" path="M 0.01784 0 L -3.33333E-6 0 " pathEditMode="relative" rAng="0" ptsTypes="AA">
                                      <p:cBhvr>
                                        <p:cTn id="11" dur="400" fill="hold"/>
                                        <p:tgtEl>
                                          <p:spTgt spid="4"/>
                                        </p:tgtEl>
                                        <p:attrNameLst>
                                          <p:attrName>ppt_x</p:attrName>
                                          <p:attrName>ppt_y</p:attrName>
                                        </p:attrNameLst>
                                      </p:cBhvr>
                                      <p:rCtr x="-898" y="0"/>
                                    </p:animMotion>
                                  </p:childTnLst>
                                </p:cTn>
                              </p:par>
                              <p:par>
                                <p:cTn id="12" presetID="1" presetClass="entr" presetSubtype="0" fill="hold" nodeType="withEffect">
                                  <p:stCondLst>
                                    <p:cond delay="850"/>
                                  </p:stCondLst>
                                  <p:childTnLst>
                                    <p:set>
                                      <p:cBhvr>
                                        <p:cTn id="13" dur="1" fill="hold">
                                          <p:stCondLst>
                                            <p:cond delay="0"/>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600"/>
                                  </p:stCondLst>
                                  <p:childTnLst>
                                    <p:animScale>
                                      <p:cBhvr>
                                        <p:cTn id="15" dur="250" fill="hold"/>
                                        <p:tgtEl>
                                          <p:spTgt spid="45"/>
                                        </p:tgtEl>
                                      </p:cBhvr>
                                      <p:by x="0" y="0"/>
                                    </p:animScale>
                                  </p:childTnLst>
                                </p:cTn>
                              </p:par>
                              <p:par>
                                <p:cTn id="16" presetID="6" presetClass="emph" presetSubtype="0" decel="100000" fill="hold" nodeType="withEffect">
                                  <p:stCondLst>
                                    <p:cond delay="1000"/>
                                  </p:stCondLst>
                                  <p:childTnLst>
                                    <p:animScale>
                                      <p:cBhvr>
                                        <p:cTn id="17" dur="250" fill="hold"/>
                                        <p:tgtEl>
                                          <p:spTgt spid="45"/>
                                        </p:tgtEl>
                                      </p:cBhvr>
                                      <p:by x="110000" y="110000"/>
                                    </p:animScale>
                                  </p:childTnLst>
                                </p:cTn>
                              </p:par>
                              <p:par>
                                <p:cTn id="18" presetID="6" presetClass="emph" presetSubtype="0" decel="100000" fill="hold" nodeType="withEffect">
                                  <p:stCondLst>
                                    <p:cond delay="1150"/>
                                  </p:stCondLst>
                                  <p:childTnLst>
                                    <p:animScale>
                                      <p:cBhvr>
                                        <p:cTn id="19" dur="250" fill="hold"/>
                                        <p:tgtEl>
                                          <p:spTgt spid="45"/>
                                        </p:tgtEl>
                                      </p:cBhvr>
                                      <p:by x="91000" y="91000"/>
                                    </p:animScale>
                                  </p:childTnLst>
                                </p:cTn>
                              </p:par>
                              <p:par>
                                <p:cTn id="20" presetID="1" presetClass="entr" presetSubtype="0" fill="hold" nodeType="withEffect">
                                  <p:stCondLst>
                                    <p:cond delay="950"/>
                                  </p:stCondLst>
                                  <p:childTnLst>
                                    <p:set>
                                      <p:cBhvr>
                                        <p:cTn id="21" dur="1" fill="hold">
                                          <p:stCondLst>
                                            <p:cond delay="0"/>
                                          </p:stCondLst>
                                        </p:cTn>
                                        <p:tgtEl>
                                          <p:spTgt spid="46"/>
                                        </p:tgtEl>
                                        <p:attrNameLst>
                                          <p:attrName>style.visibility</p:attrName>
                                        </p:attrNameLst>
                                      </p:cBhvr>
                                      <p:to>
                                        <p:strVal val="visible"/>
                                      </p:to>
                                    </p:set>
                                  </p:childTnLst>
                                </p:cTn>
                              </p:par>
                              <p:par>
                                <p:cTn id="22" presetID="6" presetClass="emph" presetSubtype="0" accel="100000" autoRev="1" fill="hold" nodeType="withEffect">
                                  <p:stCondLst>
                                    <p:cond delay="700"/>
                                  </p:stCondLst>
                                  <p:childTnLst>
                                    <p:animScale>
                                      <p:cBhvr>
                                        <p:cTn id="23" dur="250" fill="hold"/>
                                        <p:tgtEl>
                                          <p:spTgt spid="46"/>
                                        </p:tgtEl>
                                      </p:cBhvr>
                                      <p:by x="0" y="0"/>
                                    </p:animScale>
                                  </p:childTnLst>
                                </p:cTn>
                              </p:par>
                              <p:par>
                                <p:cTn id="24" presetID="6" presetClass="emph" presetSubtype="0" decel="100000" fill="hold" nodeType="withEffect">
                                  <p:stCondLst>
                                    <p:cond delay="1100"/>
                                  </p:stCondLst>
                                  <p:childTnLst>
                                    <p:animScale>
                                      <p:cBhvr>
                                        <p:cTn id="25" dur="250" fill="hold"/>
                                        <p:tgtEl>
                                          <p:spTgt spid="46"/>
                                        </p:tgtEl>
                                      </p:cBhvr>
                                      <p:by x="110000" y="110000"/>
                                    </p:animScale>
                                  </p:childTnLst>
                                </p:cTn>
                              </p:par>
                              <p:par>
                                <p:cTn id="26" presetID="6" presetClass="emph" presetSubtype="0" decel="100000" fill="hold" nodeType="withEffect">
                                  <p:stCondLst>
                                    <p:cond delay="1250"/>
                                  </p:stCondLst>
                                  <p:childTnLst>
                                    <p:animScale>
                                      <p:cBhvr>
                                        <p:cTn id="27" dur="250" fill="hold"/>
                                        <p:tgtEl>
                                          <p:spTgt spid="4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p:cNvSpPr/>
          <p:nvPr/>
        </p:nvSpPr>
        <p:spPr bwMode="auto">
          <a:xfrm>
            <a:off x="197058" y="201170"/>
            <a:ext cx="11797887" cy="6455663"/>
          </a:xfrm>
          <a:prstGeom prst="rect">
            <a:avLst/>
          </a:prstGeom>
          <a:solidFill>
            <a:schemeClr val="tx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3349" tIns="90679" rIns="113349" bIns="90679" numCol="1" spcCol="0" rtlCol="0" fromWordArt="0" anchor="t" anchorCtr="0" forceAA="0" compatLnSpc="1">
            <a:prstTxWarp prst="textNoShape">
              <a:avLst/>
            </a:prstTxWarp>
            <a:noAutofit/>
          </a:bodyPr>
          <a:lstStyle/>
          <a:p>
            <a:pPr algn="ctr" defTabSz="577932" fontAlgn="base">
              <a:lnSpc>
                <a:spcPct val="90000"/>
              </a:lnSpc>
              <a:spcBef>
                <a:spcPct val="0"/>
              </a:spcBef>
              <a:spcAft>
                <a:spcPct val="0"/>
              </a:spcAft>
            </a:pPr>
            <a:endParaRPr lang="en-US" sz="148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174" y="806275"/>
            <a:ext cx="1158911" cy="1158911"/>
          </a:xfrm>
          <a:prstGeom prst="rect">
            <a:avLst/>
          </a:prstGeom>
        </p:spPr>
      </p:pic>
      <p:grpSp>
        <p:nvGrpSpPr>
          <p:cNvPr id="8" name="Group 7"/>
          <p:cNvGrpSpPr>
            <a:grpSpLocks noChangeAspect="1"/>
          </p:cNvGrpSpPr>
          <p:nvPr/>
        </p:nvGrpSpPr>
        <p:grpSpPr>
          <a:xfrm>
            <a:off x="712385" y="795611"/>
            <a:ext cx="1175699" cy="1169575"/>
            <a:chOff x="290802" y="290979"/>
            <a:chExt cx="3652747" cy="3633717"/>
          </a:xfrm>
        </p:grpSpPr>
        <p:sp>
          <p:nvSpPr>
            <p:cNvPr id="9" name="Rectangle 8"/>
            <p:cNvSpPr/>
            <p:nvPr/>
          </p:nvSpPr>
          <p:spPr bwMode="auto">
            <a:xfrm>
              <a:off x="290802" y="290979"/>
              <a:ext cx="3652747" cy="36337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3349" tIns="90679" rIns="113349" bIns="90679" numCol="1" spcCol="0" rtlCol="0" fromWordArt="0" anchor="t" anchorCtr="0" forceAA="0" compatLnSpc="1">
              <a:prstTxWarp prst="textNoShape">
                <a:avLst/>
              </a:prstTxWarp>
              <a:noAutofit/>
            </a:bodyPr>
            <a:lstStyle/>
            <a:p>
              <a:pPr algn="ctr" defTabSz="577932" fontAlgn="base">
                <a:lnSpc>
                  <a:spcPct val="90000"/>
                </a:lnSpc>
                <a:spcBef>
                  <a:spcPct val="0"/>
                </a:spcBef>
                <a:spcAft>
                  <a:spcPct val="0"/>
                </a:spcAft>
              </a:pPr>
              <a:endParaRPr lang="en-US" sz="148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1731" r="21545"/>
            <a:stretch/>
          </p:blipFill>
          <p:spPr>
            <a:xfrm>
              <a:off x="1038650" y="768584"/>
              <a:ext cx="2157053" cy="2694815"/>
            </a:xfrm>
            <a:prstGeom prst="rect">
              <a:avLst/>
            </a:prstGeom>
          </p:spPr>
        </p:pic>
      </p:gr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45934" t="1646" r="915" b="5505"/>
          <a:stretch/>
        </p:blipFill>
        <p:spPr>
          <a:xfrm>
            <a:off x="431708" y="2147117"/>
            <a:ext cx="4368893" cy="4290915"/>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5526" t="1030" r="52280" b="11323"/>
          <a:stretch/>
        </p:blipFill>
        <p:spPr>
          <a:xfrm>
            <a:off x="4974741" y="2147118"/>
            <a:ext cx="2579036" cy="3013959"/>
          </a:xfrm>
          <a:prstGeom prst="rect">
            <a:avLst/>
          </a:prstGeom>
        </p:spPr>
      </p:pic>
      <p:pic>
        <p:nvPicPr>
          <p:cNvPr id="13" name="Picture 12"/>
          <p:cNvPicPr>
            <a:picLocks noChangeAspect="1"/>
          </p:cNvPicPr>
          <p:nvPr/>
        </p:nvPicPr>
        <p:blipFill>
          <a:blip r:embed="rId7"/>
          <a:stretch>
            <a:fillRect/>
          </a:stretch>
        </p:blipFill>
        <p:spPr>
          <a:xfrm>
            <a:off x="2112003" y="877841"/>
            <a:ext cx="4557019" cy="1005115"/>
          </a:xfrm>
          <a:prstGeom prst="rect">
            <a:avLst/>
          </a:prstGeom>
        </p:spPr>
      </p:pic>
      <p:sp>
        <p:nvSpPr>
          <p:cNvPr id="18" name="TextBox 17"/>
          <p:cNvSpPr txBox="1"/>
          <p:nvPr/>
        </p:nvSpPr>
        <p:spPr>
          <a:xfrm>
            <a:off x="7727918" y="2147117"/>
            <a:ext cx="4083084" cy="2399120"/>
          </a:xfrm>
          <a:prstGeom prst="rect">
            <a:avLst/>
          </a:prstGeom>
          <a:noFill/>
        </p:spPr>
        <p:txBody>
          <a:bodyPr wrap="square" lIns="113349" tIns="90679" rIns="113349" bIns="90679" rtlCol="0">
            <a:spAutoFit/>
          </a:bodyPr>
          <a:lstStyle/>
          <a:p>
            <a:pPr defTabSz="566473" fontAlgn="base">
              <a:lnSpc>
                <a:spcPct val="90000"/>
              </a:lnSpc>
              <a:spcBef>
                <a:spcPct val="0"/>
              </a:spcBef>
              <a:spcAft>
                <a:spcPct val="0"/>
              </a:spcAft>
            </a:pPr>
            <a:r>
              <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a:t>
            </a:r>
            <a:r>
              <a:rPr lang="en-US" sz="1600" b="1"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This might be the biggest coup for Microsoft in India.</a:t>
            </a:r>
            <a:r>
              <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IRCTC, the notorious Indian Railways train ticket booking website known for its crashes and slowness under usual heavy Indian loads has received an </a:t>
            </a:r>
            <a:r>
              <a:rPr lang="en-US" sz="1600" b="1"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exclusive app for the Windows Phone 8 and Windows 8 platforms</a:t>
            </a:r>
            <a:r>
              <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developed in partnership with Microsoft.” </a:t>
            </a:r>
          </a:p>
          <a:p>
            <a:pPr defTabSz="566473" fontAlgn="base">
              <a:lnSpc>
                <a:spcPct val="90000"/>
              </a:lnSpc>
              <a:spcBef>
                <a:spcPct val="0"/>
              </a:spcBef>
              <a:spcAft>
                <a:spcPct val="0"/>
              </a:spcAft>
            </a:pPr>
            <a:endPar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endParaRPr>
          </a:p>
          <a:p>
            <a:pPr defTabSz="566473" fontAlgn="base">
              <a:lnSpc>
                <a:spcPct val="90000"/>
              </a:lnSpc>
              <a:spcBef>
                <a:spcPct val="0"/>
              </a:spcBef>
              <a:spcAft>
                <a:spcPct val="0"/>
              </a:spcAft>
            </a:pPr>
            <a:r>
              <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a:t>
            </a:r>
            <a:r>
              <a:rPr lang="en-US" sz="1600" dirty="0" err="1">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Bharadwaj</a:t>
            </a:r>
            <a:r>
              <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a:t>
            </a:r>
            <a:r>
              <a:rPr lang="en-US" sz="1600" dirty="0" err="1">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Fonearena</a:t>
            </a:r>
            <a:endPar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endParaRPr>
          </a:p>
        </p:txBody>
      </p:sp>
      <p:sp>
        <p:nvSpPr>
          <p:cNvPr id="19" name="TextBox 18"/>
          <p:cNvSpPr txBox="1"/>
          <p:nvPr/>
        </p:nvSpPr>
        <p:spPr>
          <a:xfrm>
            <a:off x="4974741" y="5268282"/>
            <a:ext cx="6836260" cy="1291125"/>
          </a:xfrm>
          <a:prstGeom prst="rect">
            <a:avLst/>
          </a:prstGeom>
          <a:noFill/>
        </p:spPr>
        <p:txBody>
          <a:bodyPr wrap="square" lIns="113349" tIns="90679" rIns="113349" bIns="90679" rtlCol="0">
            <a:spAutoFit/>
          </a:bodyPr>
          <a:lstStyle/>
          <a:p>
            <a:pPr defTabSz="566473" fontAlgn="base">
              <a:lnSpc>
                <a:spcPct val="90000"/>
              </a:lnSpc>
              <a:spcBef>
                <a:spcPct val="0"/>
              </a:spcBef>
              <a:spcAft>
                <a:spcPct val="0"/>
              </a:spcAft>
            </a:pPr>
            <a:r>
              <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“Electronic tickets account for approximately 48 per cent of the </a:t>
            </a:r>
            <a:br>
              <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br>
            <a:r>
              <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tickets sold every day… making the website figure in the list of top ranking e-commerce sites in the country.” </a:t>
            </a:r>
          </a:p>
          <a:p>
            <a:pPr defTabSz="566473" fontAlgn="base">
              <a:lnSpc>
                <a:spcPct val="90000"/>
              </a:lnSpc>
              <a:spcBef>
                <a:spcPct val="0"/>
              </a:spcBef>
              <a:spcAft>
                <a:spcPct val="0"/>
              </a:spcAft>
            </a:pPr>
            <a:endPar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endParaRPr>
          </a:p>
          <a:p>
            <a:pPr defTabSz="566473" fontAlgn="base">
              <a:lnSpc>
                <a:spcPct val="90000"/>
              </a:lnSpc>
              <a:spcBef>
                <a:spcPct val="0"/>
              </a:spcBef>
              <a:spcAft>
                <a:spcPct val="0"/>
              </a:spcAft>
            </a:pPr>
            <a:r>
              <a:rPr lang="en-US" sz="1600" dirty="0">
                <a:gradFill>
                  <a:gsLst>
                    <a:gs pos="0">
                      <a:srgbClr val="000000">
                        <a:lumMod val="75000"/>
                        <a:lumOff val="25000"/>
                      </a:srgbClr>
                    </a:gs>
                    <a:gs pos="100000">
                      <a:srgbClr val="000000">
                        <a:lumMod val="75000"/>
                        <a:lumOff val="25000"/>
                      </a:srgbClr>
                    </a:gs>
                  </a:gsLst>
                  <a:lin ang="5400000" scaled="1"/>
                </a:gradFill>
                <a:ea typeface="Calibri" panose="020F0502020204030204" pitchFamily="34" charset="0"/>
                <a:cs typeface="Times New Roman" panose="02020603050405020304" pitchFamily="18" charset="0"/>
              </a:rPr>
              <a:t>– The Economic Times</a:t>
            </a:r>
          </a:p>
        </p:txBody>
      </p:sp>
      <p:sp>
        <p:nvSpPr>
          <p:cNvPr id="14" name="HIDE FOR SHOW: Closed Caption bar" hidden="1"/>
          <p:cNvSpPr/>
          <p:nvPr/>
        </p:nvSpPr>
        <p:spPr bwMode="ltGray">
          <a:xfrm>
            <a:off x="174727" y="5780989"/>
            <a:ext cx="9671356" cy="906792"/>
          </a:xfrm>
          <a:prstGeom prst="rect">
            <a:avLst/>
          </a:prstGeom>
          <a:solidFill>
            <a:schemeClr val="bg2"/>
          </a:solidFill>
          <a:ln w="12700">
            <a:solidFill>
              <a:srgbClr val="FFFFFF">
                <a:alpha val="6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3349" tIns="170023" rIns="113349" bIns="170023" numCol="1" spcCol="0" rtlCol="0" fromWordArt="0" anchor="t" anchorCtr="0" forceAA="0" compatLnSpc="1">
            <a:prstTxWarp prst="textNoShape">
              <a:avLst/>
            </a:prstTxWarp>
            <a:noAutofit/>
          </a:bodyPr>
          <a:lstStyle/>
          <a:p>
            <a:pPr defTabSz="577932" fontAlgn="base">
              <a:lnSpc>
                <a:spcPct val="90000"/>
              </a:lnSpc>
              <a:spcBef>
                <a:spcPct val="0"/>
              </a:spcBef>
              <a:spcAft>
                <a:spcPct val="0"/>
              </a:spcAft>
            </a:pPr>
            <a:r>
              <a:rPr lang="en-US" sz="1983" dirty="0">
                <a:gradFill>
                  <a:gsLst>
                    <a:gs pos="0">
                      <a:srgbClr val="FFFFFF"/>
                    </a:gs>
                    <a:gs pos="100000">
                      <a:srgbClr val="FFFFFF"/>
                    </a:gs>
                  </a:gsLst>
                  <a:lin ang="5400000" scaled="0"/>
                </a:gradFill>
                <a:ea typeface="Segoe UI" pitchFamily="34" charset="0"/>
                <a:cs typeface="Segoe UI" pitchFamily="34" charset="0"/>
              </a:rPr>
              <a:t>CLOSED CAPTIONING TEXT AREA </a:t>
            </a:r>
          </a:p>
        </p:txBody>
      </p:sp>
    </p:spTree>
    <p:extLst>
      <p:ext uri="{BB962C8B-B14F-4D97-AF65-F5344CB8AC3E}">
        <p14:creationId xmlns:p14="http://schemas.microsoft.com/office/powerpoint/2010/main" val="1560929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8"/>
                                        </p:tgtEl>
                                      </p:cBhvr>
                                      <p:by x="100000" y="0"/>
                                    </p:animScale>
                                  </p:childTnLst>
                                </p:cTn>
                              </p:par>
                              <p:par>
                                <p:cTn id="9" presetID="10" presetClass="entr" presetSubtype="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400"/>
                                        <p:tgtEl>
                                          <p:spTgt spid="13"/>
                                        </p:tgtEl>
                                      </p:cBhvr>
                                    </p:animEffect>
                                  </p:childTnLst>
                                </p:cTn>
                              </p:par>
                              <p:par>
                                <p:cTn id="12" presetID="35" presetClass="path" presetSubtype="0" decel="100000" fill="hold" nodeType="withEffect">
                                  <p:stCondLst>
                                    <p:cond delay="500"/>
                                  </p:stCondLst>
                                  <p:childTnLst>
                                    <p:animMotion origin="layout" path="M 0.01783 2.59259E-6 L 3.95833E-6 2.59259E-6 " pathEditMode="relative" rAng="0" ptsTypes="AA">
                                      <p:cBhvr>
                                        <p:cTn id="13" dur="400" fill="hold"/>
                                        <p:tgtEl>
                                          <p:spTgt spid="13"/>
                                        </p:tgtEl>
                                        <p:attrNameLst>
                                          <p:attrName>ppt_x</p:attrName>
                                          <p:attrName>ppt_y</p:attrName>
                                        </p:attrNameLst>
                                      </p:cBhvr>
                                      <p:rCtr x="-898" y="0"/>
                                    </p:animMotion>
                                  </p:childTnLst>
                                </p:cTn>
                              </p:par>
                              <p:par>
                                <p:cTn id="14" presetID="1" presetClass="entr" presetSubtype="0" fill="hold" nodeType="withEffect">
                                  <p:stCondLst>
                                    <p:cond delay="350"/>
                                  </p:stCondLst>
                                  <p:childTnLst>
                                    <p:set>
                                      <p:cBhvr>
                                        <p:cTn id="15" dur="1" fill="hold">
                                          <p:stCondLst>
                                            <p:cond delay="0"/>
                                          </p:stCondLst>
                                        </p:cTn>
                                        <p:tgtEl>
                                          <p:spTgt spid="11"/>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250" fill="hold"/>
                                        <p:tgtEl>
                                          <p:spTgt spid="11"/>
                                        </p:tgtEl>
                                      </p:cBhvr>
                                      <p:by x="0" y="0"/>
                                    </p:animScale>
                                  </p:childTnLst>
                                </p:cTn>
                              </p:par>
                              <p:par>
                                <p:cTn id="18" presetID="6" presetClass="emph" presetSubtype="0" decel="100000" fill="hold" nodeType="withEffect">
                                  <p:stCondLst>
                                    <p:cond delay="500"/>
                                  </p:stCondLst>
                                  <p:childTnLst>
                                    <p:animScale>
                                      <p:cBhvr>
                                        <p:cTn id="19" dur="250" fill="hold"/>
                                        <p:tgtEl>
                                          <p:spTgt spid="11"/>
                                        </p:tgtEl>
                                      </p:cBhvr>
                                      <p:by x="110000" y="110000"/>
                                    </p:animScale>
                                  </p:childTnLst>
                                </p:cTn>
                              </p:par>
                              <p:par>
                                <p:cTn id="20" presetID="6" presetClass="emph" presetSubtype="0" decel="100000" fill="hold" nodeType="withEffect">
                                  <p:stCondLst>
                                    <p:cond delay="650"/>
                                  </p:stCondLst>
                                  <p:childTnLst>
                                    <p:animScale>
                                      <p:cBhvr>
                                        <p:cTn id="21" dur="250" fill="hold"/>
                                        <p:tgtEl>
                                          <p:spTgt spid="11"/>
                                        </p:tgtEl>
                                      </p:cBhvr>
                                      <p:by x="91000" y="91000"/>
                                    </p:animScale>
                                  </p:childTnLst>
                                </p:cTn>
                              </p:par>
                              <p:par>
                                <p:cTn id="22" presetID="1" presetClass="entr" presetSubtype="0" fill="hold" nodeType="withEffect">
                                  <p:stCondLst>
                                    <p:cond delay="450"/>
                                  </p:stCondLst>
                                  <p:childTnLst>
                                    <p:set>
                                      <p:cBhvr>
                                        <p:cTn id="23" dur="1" fill="hold">
                                          <p:stCondLst>
                                            <p:cond delay="0"/>
                                          </p:stCondLst>
                                        </p:cTn>
                                        <p:tgtEl>
                                          <p:spTgt spid="12"/>
                                        </p:tgtEl>
                                        <p:attrNameLst>
                                          <p:attrName>style.visibility</p:attrName>
                                        </p:attrNameLst>
                                      </p:cBhvr>
                                      <p:to>
                                        <p:strVal val="visible"/>
                                      </p:to>
                                    </p:set>
                                  </p:childTnLst>
                                </p:cTn>
                              </p:par>
                              <p:par>
                                <p:cTn id="24" presetID="6" presetClass="emph" presetSubtype="0" accel="100000" autoRev="1" fill="hold" nodeType="withEffect">
                                  <p:stCondLst>
                                    <p:cond delay="200"/>
                                  </p:stCondLst>
                                  <p:childTnLst>
                                    <p:animScale>
                                      <p:cBhvr>
                                        <p:cTn id="25" dur="250" fill="hold"/>
                                        <p:tgtEl>
                                          <p:spTgt spid="12"/>
                                        </p:tgtEl>
                                      </p:cBhvr>
                                      <p:by x="0" y="0"/>
                                    </p:animScale>
                                  </p:childTnLst>
                                </p:cTn>
                              </p:par>
                              <p:par>
                                <p:cTn id="26" presetID="6" presetClass="emph" presetSubtype="0" decel="100000" fill="hold" nodeType="withEffect">
                                  <p:stCondLst>
                                    <p:cond delay="600"/>
                                  </p:stCondLst>
                                  <p:childTnLst>
                                    <p:animScale>
                                      <p:cBhvr>
                                        <p:cTn id="27" dur="250" fill="hold"/>
                                        <p:tgtEl>
                                          <p:spTgt spid="12"/>
                                        </p:tgtEl>
                                      </p:cBhvr>
                                      <p:by x="110000" y="110000"/>
                                    </p:animScale>
                                  </p:childTnLst>
                                </p:cTn>
                              </p:par>
                              <p:par>
                                <p:cTn id="28" presetID="6" presetClass="emph" presetSubtype="0" decel="100000" fill="hold" nodeType="withEffect">
                                  <p:stCondLst>
                                    <p:cond delay="750"/>
                                  </p:stCondLst>
                                  <p:childTnLst>
                                    <p:animScale>
                                      <p:cBhvr>
                                        <p:cTn id="29" dur="250" fill="hold"/>
                                        <p:tgtEl>
                                          <p:spTgt spid="12"/>
                                        </p:tgtEl>
                                      </p:cBhvr>
                                      <p:by x="91000" y="91000"/>
                                    </p:animScale>
                                  </p:childTnLst>
                                </p:cTn>
                              </p:par>
                              <p:par>
                                <p:cTn id="30" presetID="6" presetClass="emph" presetSubtype="0" decel="100000" fill="hold" nodeType="withEffect">
                                  <p:stCondLst>
                                    <p:cond delay="0"/>
                                  </p:stCondLst>
                                  <p:childTnLst>
                                    <p:animScale>
                                      <p:cBhvr>
                                        <p:cTn id="31" dur="250" fill="hold"/>
                                        <p:tgtEl>
                                          <p:spTgt spid="15"/>
                                        </p:tgtEl>
                                      </p:cBhvr>
                                      <p:by x="100000" y="0"/>
                                    </p:animScale>
                                  </p:childTnLst>
                                </p:cTn>
                              </p:par>
                              <p:par>
                                <p:cTn id="32" presetID="1" presetClass="exit" presetSubtype="0" fill="hold" nodeType="withEffect">
                                  <p:stCondLst>
                                    <p:cond delay="180"/>
                                  </p:stCondLst>
                                  <p:childTnLst>
                                    <p:set>
                                      <p:cBhvr>
                                        <p:cTn id="33" dur="1" fill="hold">
                                          <p:stCondLst>
                                            <p:cond delay="0"/>
                                          </p:stCondLst>
                                        </p:cTn>
                                        <p:tgtEl>
                                          <p:spTgt spid="15"/>
                                        </p:tgtEl>
                                        <p:attrNameLst>
                                          <p:attrName>style.visibility</p:attrName>
                                        </p:attrNameLst>
                                      </p:cBhvr>
                                      <p:to>
                                        <p:strVal val="hidden"/>
                                      </p:to>
                                    </p:set>
                                  </p:childTnLst>
                                </p:cTn>
                              </p:par>
                              <p:par>
                                <p:cTn id="34" presetID="10" presetClass="entr" presetSubtype="0" fill="hold" grpId="0" nodeType="withEffect">
                                  <p:stCondLst>
                                    <p:cond delay="125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400"/>
                                        <p:tgtEl>
                                          <p:spTgt spid="18"/>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Meet Robert Green | ‏@</a:t>
            </a:r>
            <a:r>
              <a:rPr lang="en-US" sz="4000" dirty="0" err="1" smtClean="0"/>
              <a:t>rogreen_ms</a:t>
            </a:r>
            <a:r>
              <a:rPr lang="en-US" dirty="0" smtClean="0"/>
              <a:t> </a:t>
            </a:r>
            <a:endParaRPr lang="en-US" dirty="0"/>
          </a:p>
        </p:txBody>
      </p:sp>
      <p:sp>
        <p:nvSpPr>
          <p:cNvPr id="7" name="Content Placeholder 6"/>
          <p:cNvSpPr>
            <a:spLocks noGrp="1"/>
          </p:cNvSpPr>
          <p:nvPr>
            <p:ph idx="10"/>
          </p:nvPr>
        </p:nvSpPr>
        <p:spPr/>
        <p:txBody>
          <a:bodyPr/>
          <a:lstStyle/>
          <a:p>
            <a:r>
              <a:rPr lang="en-US" dirty="0"/>
              <a:t>Technical Evangelist in the Developer &amp; Platform Evangelism (DPE) group </a:t>
            </a:r>
            <a:endParaRPr lang="en-US" dirty="0" smtClean="0"/>
          </a:p>
          <a:p>
            <a:r>
              <a:rPr lang="en-US" dirty="0" smtClean="0"/>
              <a:t>Focuses </a:t>
            </a:r>
            <a:r>
              <a:rPr lang="en-US" dirty="0"/>
              <a:t>on Visual Studio and enterprise </a:t>
            </a:r>
            <a:r>
              <a:rPr lang="en-US" dirty="0" smtClean="0"/>
              <a:t>development</a:t>
            </a:r>
          </a:p>
          <a:p>
            <a:r>
              <a:rPr lang="en-US" dirty="0" smtClean="0"/>
              <a:t>Host </a:t>
            </a:r>
            <a:r>
              <a:rPr lang="en-US" dirty="0"/>
              <a:t>of the Visual Studio Toolbox show on Channel 9</a:t>
            </a:r>
            <a:endParaRPr lang="en-US" dirty="0" smtClean="0"/>
          </a:p>
        </p:txBody>
      </p:sp>
    </p:spTree>
    <p:extLst>
      <p:ext uri="{BB962C8B-B14F-4D97-AF65-F5344CB8AC3E}">
        <p14:creationId xmlns:p14="http://schemas.microsoft.com/office/powerpoint/2010/main" val="4195880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2625456" y="577282"/>
            <a:ext cx="1733325" cy="1956261"/>
          </a:xfrm>
          <a:prstGeom prst="rect">
            <a:avLst/>
          </a:prstGeom>
        </p:spPr>
      </p:pic>
      <p:sp>
        <p:nvSpPr>
          <p:cNvPr id="2" name="TextBox 1"/>
          <p:cNvSpPr txBox="1"/>
          <p:nvPr/>
        </p:nvSpPr>
        <p:spPr>
          <a:xfrm>
            <a:off x="277799" y="5661543"/>
            <a:ext cx="9266631"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a:solidFill>
                  <a:schemeClr val="bg2"/>
                </a:solidFill>
                <a:latin typeface="+mj-lt"/>
              </a:rPr>
              <a:t>Windows 8 in the Enterprise</a:t>
            </a:r>
          </a:p>
        </p:txBody>
      </p:sp>
      <p:sp>
        <p:nvSpPr>
          <p:cNvPr id="3" name="TextBox 2"/>
          <p:cNvSpPr txBox="1"/>
          <p:nvPr/>
        </p:nvSpPr>
        <p:spPr>
          <a:xfrm>
            <a:off x="9284616" y="6285536"/>
            <a:ext cx="2907384" cy="544765"/>
          </a:xfrm>
          <a:prstGeom prst="rect">
            <a:avLst/>
          </a:prstGeom>
          <a:noFill/>
        </p:spPr>
        <p:txBody>
          <a:bodyPr wrap="square" lIns="182880" tIns="146304" rIns="182880" bIns="146304" rtlCol="0">
            <a:spAutoFit/>
          </a:bodyPr>
          <a:lstStyle/>
          <a:p>
            <a:pPr algn="r" defTabSz="914377">
              <a:lnSpc>
                <a:spcPct val="90000"/>
              </a:lnSpc>
              <a:spcAft>
                <a:spcPts val="600"/>
              </a:spcAft>
            </a:pPr>
            <a:r>
              <a:rPr lang="en-US" dirty="0">
                <a:solidFill>
                  <a:schemeClr val="bg2"/>
                </a:solidFill>
                <a:latin typeface="+mj-lt"/>
              </a:rPr>
              <a:t>Forrester</a:t>
            </a:r>
            <a:endParaRPr lang="en-US" sz="2000" dirty="0">
              <a:solidFill>
                <a:schemeClr val="bg2"/>
              </a:solidFill>
              <a:latin typeface="+mj-lt"/>
            </a:endParaRPr>
          </a:p>
        </p:txBody>
      </p:sp>
      <p:grpSp>
        <p:nvGrpSpPr>
          <p:cNvPr id="42" name="Group 41"/>
          <p:cNvGrpSpPr/>
          <p:nvPr/>
        </p:nvGrpSpPr>
        <p:grpSpPr>
          <a:xfrm>
            <a:off x="6455563" y="1983008"/>
            <a:ext cx="4325324" cy="1225163"/>
            <a:chOff x="5117685" y="577281"/>
            <a:chExt cx="4325324" cy="1225161"/>
          </a:xfrm>
        </p:grpSpPr>
        <p:sp>
          <p:nvSpPr>
            <p:cNvPr id="4" name="Rectangle 3"/>
            <p:cNvSpPr/>
            <p:nvPr/>
          </p:nvSpPr>
          <p:spPr bwMode="auto">
            <a:xfrm>
              <a:off x="6131758" y="1191828"/>
              <a:ext cx="2216965" cy="482563"/>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sp>
          <p:nvSpPr>
            <p:cNvPr id="5" name="Rectangle 4"/>
            <p:cNvSpPr/>
            <p:nvPr/>
          </p:nvSpPr>
          <p:spPr bwMode="auto">
            <a:xfrm>
              <a:off x="6138831" y="709264"/>
              <a:ext cx="1017556" cy="482563"/>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182880" numCol="1" rtlCol="0" anchor="b"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17685" y="699614"/>
              <a:ext cx="691287" cy="828162"/>
            </a:xfrm>
            <a:prstGeom prst="rect">
              <a:avLst/>
            </a:prstGeom>
          </p:spPr>
        </p:pic>
        <p:sp>
          <p:nvSpPr>
            <p:cNvPr id="28" name="TextBox 27"/>
            <p:cNvSpPr txBox="1"/>
            <p:nvPr/>
          </p:nvSpPr>
          <p:spPr>
            <a:xfrm>
              <a:off x="7145211" y="577281"/>
              <a:ext cx="1049005" cy="738663"/>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2"/>
                  </a:solidFill>
                  <a:latin typeface="+mj-lt"/>
                </a:rPr>
                <a:t>12%</a:t>
              </a:r>
            </a:p>
          </p:txBody>
        </p:sp>
        <p:sp>
          <p:nvSpPr>
            <p:cNvPr id="29" name="TextBox 28"/>
            <p:cNvSpPr txBox="1"/>
            <p:nvPr/>
          </p:nvSpPr>
          <p:spPr>
            <a:xfrm>
              <a:off x="8328280" y="1063779"/>
              <a:ext cx="1114729" cy="738663"/>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2"/>
                  </a:solidFill>
                  <a:latin typeface="+mj-lt"/>
                </a:rPr>
                <a:t>26%</a:t>
              </a:r>
            </a:p>
          </p:txBody>
        </p:sp>
      </p:grpSp>
      <p:grpSp>
        <p:nvGrpSpPr>
          <p:cNvPr id="41" name="Group 40"/>
          <p:cNvGrpSpPr/>
          <p:nvPr/>
        </p:nvGrpSpPr>
        <p:grpSpPr>
          <a:xfrm>
            <a:off x="6144821" y="3371727"/>
            <a:ext cx="3332219" cy="1219403"/>
            <a:chOff x="4806943" y="1966000"/>
            <a:chExt cx="3332219" cy="1219403"/>
          </a:xfrm>
        </p:grpSpPr>
        <p:pic>
          <p:nvPicPr>
            <p:cNvPr id="20" name="Picture 1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06943" y="2078778"/>
              <a:ext cx="1280515" cy="960386"/>
            </a:xfrm>
            <a:prstGeom prst="rect">
              <a:avLst/>
            </a:prstGeom>
          </p:spPr>
        </p:pic>
        <p:sp>
          <p:nvSpPr>
            <p:cNvPr id="22" name="Rectangle 21"/>
            <p:cNvSpPr/>
            <p:nvPr/>
          </p:nvSpPr>
          <p:spPr bwMode="auto">
            <a:xfrm>
              <a:off x="6125510" y="2576614"/>
              <a:ext cx="1017556" cy="482564"/>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sp>
          <p:nvSpPr>
            <p:cNvPr id="23" name="Rectangle 22"/>
            <p:cNvSpPr/>
            <p:nvPr/>
          </p:nvSpPr>
          <p:spPr bwMode="auto">
            <a:xfrm>
              <a:off x="6135925" y="2094050"/>
              <a:ext cx="435664" cy="482564"/>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182880" numCol="1" rtlCol="0" anchor="b"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7090157" y="2446739"/>
              <a:ext cx="1049005"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2"/>
                  </a:solidFill>
                  <a:latin typeface="+mj-lt"/>
                </a:rPr>
                <a:t>12%</a:t>
              </a:r>
            </a:p>
          </p:txBody>
        </p:sp>
        <p:sp>
          <p:nvSpPr>
            <p:cNvPr id="31" name="TextBox 30"/>
            <p:cNvSpPr txBox="1"/>
            <p:nvPr/>
          </p:nvSpPr>
          <p:spPr>
            <a:xfrm>
              <a:off x="6489228" y="1966000"/>
              <a:ext cx="903132"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2"/>
                  </a:solidFill>
                  <a:latin typeface="+mj-lt"/>
                </a:rPr>
                <a:t>5%</a:t>
              </a:r>
            </a:p>
          </p:txBody>
        </p:sp>
      </p:grpSp>
      <p:grpSp>
        <p:nvGrpSpPr>
          <p:cNvPr id="40" name="Group 39"/>
          <p:cNvGrpSpPr/>
          <p:nvPr/>
        </p:nvGrpSpPr>
        <p:grpSpPr>
          <a:xfrm>
            <a:off x="6144820" y="612526"/>
            <a:ext cx="5150780" cy="1224232"/>
            <a:chOff x="4806943" y="3396675"/>
            <a:chExt cx="5150780" cy="1224232"/>
          </a:xfrm>
        </p:grpSpPr>
        <p:pic>
          <p:nvPicPr>
            <p:cNvPr id="21" name="Picture 20"/>
            <p:cNvPicPr>
              <a:picLocks noChangeAspect="1"/>
            </p:cNvPicPr>
            <p:nvPr/>
          </p:nvPicPr>
          <p:blipFill rotWithShape="1">
            <a:blip r:embed="rId8" cstate="print">
              <a:extLst>
                <a:ext uri="{28A0092B-C50C-407E-A947-70E740481C1C}">
                  <a14:useLocalDpi xmlns:a14="http://schemas.microsoft.com/office/drawing/2010/main" val="0"/>
                </a:ext>
              </a:extLst>
            </a:blip>
            <a:srcRect r="72174"/>
            <a:stretch/>
          </p:blipFill>
          <p:spPr>
            <a:xfrm>
              <a:off x="4806943" y="3415800"/>
              <a:ext cx="1091279" cy="1205107"/>
            </a:xfrm>
            <a:prstGeom prst="rect">
              <a:avLst/>
            </a:prstGeom>
          </p:spPr>
        </p:pic>
        <p:sp>
          <p:nvSpPr>
            <p:cNvPr id="24" name="Rectangle 23"/>
            <p:cNvSpPr/>
            <p:nvPr/>
          </p:nvSpPr>
          <p:spPr bwMode="auto">
            <a:xfrm>
              <a:off x="6146164" y="4010293"/>
              <a:ext cx="2739479" cy="482564"/>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sp>
          <p:nvSpPr>
            <p:cNvPr id="25" name="Rectangle 24"/>
            <p:cNvSpPr/>
            <p:nvPr/>
          </p:nvSpPr>
          <p:spPr bwMode="auto">
            <a:xfrm>
              <a:off x="6142634" y="3523433"/>
              <a:ext cx="174408" cy="482564"/>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182880" numCol="1" rtlCol="0" anchor="b"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TextBox 31"/>
            <p:cNvSpPr txBox="1"/>
            <p:nvPr/>
          </p:nvSpPr>
          <p:spPr>
            <a:xfrm>
              <a:off x="6278757" y="3396675"/>
              <a:ext cx="903132"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2"/>
                  </a:solidFill>
                  <a:latin typeface="+mj-lt"/>
                </a:rPr>
                <a:t>2%</a:t>
              </a:r>
            </a:p>
          </p:txBody>
        </p:sp>
        <p:sp>
          <p:nvSpPr>
            <p:cNvPr id="33" name="TextBox 32"/>
            <p:cNvSpPr txBox="1"/>
            <p:nvPr/>
          </p:nvSpPr>
          <p:spPr>
            <a:xfrm>
              <a:off x="8842994" y="3882243"/>
              <a:ext cx="1114729"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2"/>
                  </a:solidFill>
                  <a:latin typeface="+mj-lt"/>
                </a:rPr>
                <a:t>32%</a:t>
              </a:r>
            </a:p>
          </p:txBody>
        </p:sp>
      </p:grpSp>
      <p:cxnSp>
        <p:nvCxnSpPr>
          <p:cNvPr id="35" name="Straight Connector 34"/>
          <p:cNvCxnSpPr/>
          <p:nvPr/>
        </p:nvCxnSpPr>
        <p:spPr>
          <a:xfrm>
            <a:off x="7469635" y="577281"/>
            <a:ext cx="0" cy="40436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6868770" y="4766455"/>
            <a:ext cx="2415847" cy="960263"/>
            <a:chOff x="5097054" y="4766459"/>
            <a:chExt cx="2415847" cy="960264"/>
          </a:xfrm>
        </p:grpSpPr>
        <p:sp>
          <p:nvSpPr>
            <p:cNvPr id="27" name="Rectangle 26"/>
            <p:cNvSpPr>
              <a:spLocks noChangeAspect="1"/>
            </p:cNvSpPr>
            <p:nvPr/>
          </p:nvSpPr>
          <p:spPr bwMode="auto">
            <a:xfrm>
              <a:off x="5097054" y="5035943"/>
              <a:ext cx="338497" cy="338497"/>
            </a:xfrm>
            <a:prstGeom prst="rect">
              <a:avLst/>
            </a:prstGeom>
            <a:solidFill>
              <a:schemeClr val="bg2">
                <a:lumMod val="5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91436" bIns="182880" numCol="1" rtlCol="0" anchor="b"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TextBox 37"/>
            <p:cNvSpPr txBox="1"/>
            <p:nvPr/>
          </p:nvSpPr>
          <p:spPr>
            <a:xfrm>
              <a:off x="5435551" y="4766459"/>
              <a:ext cx="2077350" cy="9602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2"/>
                  </a:solidFill>
                  <a:latin typeface="+mj-lt"/>
                </a:rPr>
                <a:t>Current work tablet</a:t>
              </a:r>
            </a:p>
          </p:txBody>
        </p:sp>
      </p:grpSp>
      <p:grpSp>
        <p:nvGrpSpPr>
          <p:cNvPr id="46" name="Group 45"/>
          <p:cNvGrpSpPr/>
          <p:nvPr/>
        </p:nvGrpSpPr>
        <p:grpSpPr>
          <a:xfrm>
            <a:off x="9366315" y="4766455"/>
            <a:ext cx="2465573" cy="960263"/>
            <a:chOff x="8371466" y="4766459"/>
            <a:chExt cx="2465573" cy="960264"/>
          </a:xfrm>
        </p:grpSpPr>
        <p:sp>
          <p:nvSpPr>
            <p:cNvPr id="26" name="Rectangle 25"/>
            <p:cNvSpPr>
              <a:spLocks noChangeAspect="1"/>
            </p:cNvSpPr>
            <p:nvPr/>
          </p:nvSpPr>
          <p:spPr bwMode="auto">
            <a:xfrm>
              <a:off x="8371466" y="5035943"/>
              <a:ext cx="338497" cy="338497"/>
            </a:xfrm>
            <a:prstGeom prst="rect">
              <a:avLst/>
            </a:prstGeom>
            <a:solidFill>
              <a:srgbClr val="92D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sp>
          <p:nvSpPr>
            <p:cNvPr id="39" name="TextBox 38"/>
            <p:cNvSpPr txBox="1"/>
            <p:nvPr/>
          </p:nvSpPr>
          <p:spPr>
            <a:xfrm>
              <a:off x="8709963" y="4766459"/>
              <a:ext cx="2127076" cy="9602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2"/>
                  </a:solidFill>
                  <a:latin typeface="+mj-lt"/>
                </a:rPr>
                <a:t>Desired next work tablet</a:t>
              </a:r>
            </a:p>
          </p:txBody>
        </p:sp>
      </p:grpSp>
      <p:grpSp>
        <p:nvGrpSpPr>
          <p:cNvPr id="48" name="Group 47"/>
          <p:cNvGrpSpPr/>
          <p:nvPr/>
        </p:nvGrpSpPr>
        <p:grpSpPr>
          <a:xfrm>
            <a:off x="457776" y="980566"/>
            <a:ext cx="5352797" cy="4072651"/>
            <a:chOff x="457775" y="980565"/>
            <a:chExt cx="5352797" cy="4072651"/>
          </a:xfrm>
        </p:grpSpPr>
        <p:sp>
          <p:nvSpPr>
            <p:cNvPr id="6" name="TextBox 5"/>
            <p:cNvSpPr txBox="1"/>
            <p:nvPr/>
          </p:nvSpPr>
          <p:spPr>
            <a:xfrm>
              <a:off x="967744" y="1084092"/>
              <a:ext cx="4842828" cy="3951851"/>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2"/>
                  </a:solidFill>
                  <a:latin typeface="+mj-lt"/>
                </a:rPr>
                <a:t>200 million global information workers would like to use a Microsoft Windows tablet for work</a:t>
              </a:r>
            </a:p>
          </p:txBody>
        </p:sp>
        <p:pic>
          <p:nvPicPr>
            <p:cNvPr id="44" name="Picture 43"/>
            <p:cNvPicPr>
              <a:picLocks noChangeAspect="1"/>
            </p:cNvPicPr>
            <p:nvPr/>
          </p:nvPicPr>
          <p:blipFill>
            <a:blip r:embed="rId9">
              <a:grayscl/>
            </a:blip>
            <a:stretch>
              <a:fillRect/>
            </a:stretch>
          </p:blipFill>
          <p:spPr>
            <a:xfrm>
              <a:off x="457775" y="980565"/>
              <a:ext cx="681261" cy="778908"/>
            </a:xfrm>
            <a:prstGeom prst="rect">
              <a:avLst/>
            </a:prstGeom>
          </p:spPr>
        </p:pic>
        <p:pic>
          <p:nvPicPr>
            <p:cNvPr id="45" name="Picture 44"/>
            <p:cNvPicPr>
              <a:picLocks noChangeAspect="1"/>
            </p:cNvPicPr>
            <p:nvPr/>
          </p:nvPicPr>
          <p:blipFill>
            <a:blip r:embed="rId9">
              <a:grayscl/>
            </a:blip>
            <a:stretch>
              <a:fillRect/>
            </a:stretch>
          </p:blipFill>
          <p:spPr>
            <a:xfrm rot="10800000">
              <a:off x="2284718" y="4274308"/>
              <a:ext cx="681261" cy="778908"/>
            </a:xfrm>
            <a:prstGeom prst="rect">
              <a:avLst/>
            </a:prstGeom>
          </p:spPr>
        </p:pic>
      </p:grpSp>
    </p:spTree>
    <p:extLst>
      <p:ext uri="{BB962C8B-B14F-4D97-AF65-F5344CB8AC3E}">
        <p14:creationId xmlns:p14="http://schemas.microsoft.com/office/powerpoint/2010/main" val="1869190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50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5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5517" y="289985"/>
            <a:ext cx="11656483" cy="899583"/>
          </a:xfrm>
          <a:solidFill>
            <a:schemeClr val="tx1"/>
          </a:solidFill>
        </p:spPr>
        <p:txBody>
          <a:bodyPr/>
          <a:lstStyle/>
          <a:p>
            <a:r>
              <a:rPr lang="en-US" dirty="0" smtClean="0">
                <a:solidFill>
                  <a:schemeClr val="bg2"/>
                </a:solidFill>
              </a:rPr>
              <a:t>8.1 More powerful and efficient</a:t>
            </a:r>
            <a:endParaRPr lang="en-US" dirty="0">
              <a:solidFill>
                <a:schemeClr val="bg2"/>
              </a:solidFill>
            </a:endParaRP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r="1731"/>
          <a:stretch/>
        </p:blipFill>
        <p:spPr>
          <a:xfrm>
            <a:off x="2958204" y="4975646"/>
            <a:ext cx="9039261" cy="1703207"/>
          </a:xfrm>
          <a:prstGeom prst="rect">
            <a:avLst/>
          </a:prstGeom>
        </p:spPr>
      </p:pic>
      <p:sp>
        <p:nvSpPr>
          <p:cNvPr id="6" name="Rectangle 5"/>
          <p:cNvSpPr/>
          <p:nvPr/>
        </p:nvSpPr>
        <p:spPr>
          <a:xfrm>
            <a:off x="284491" y="5445957"/>
            <a:ext cx="2674023" cy="695832"/>
          </a:xfrm>
          <a:prstGeom prst="rect">
            <a:avLst/>
          </a:prstGeom>
        </p:spPr>
        <p:txBody>
          <a:bodyPr wrap="square">
            <a:spAutoFit/>
          </a:bodyPr>
          <a:lstStyle/>
          <a:p>
            <a:pPr>
              <a:spcBef>
                <a:spcPts val="1176"/>
              </a:spcBef>
            </a:pPr>
            <a:r>
              <a:rPr lang="en-US" sz="1961" dirty="0">
                <a:solidFill>
                  <a:schemeClr val="bg2"/>
                </a:solidFill>
                <a:latin typeface="+mj-lt"/>
              </a:rPr>
              <a:t>Rich, integrated search driven by Bing</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515" y="1228590"/>
            <a:ext cx="3035605" cy="1703207"/>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680" y="1228590"/>
            <a:ext cx="3017963" cy="1703207"/>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8204" y="3102118"/>
            <a:ext cx="3035891" cy="1703207"/>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2728" y="3102118"/>
            <a:ext cx="3029915" cy="1703207"/>
          </a:xfrm>
          <a:prstGeom prst="rect">
            <a:avLst/>
          </a:prstGeom>
        </p:spPr>
      </p:pic>
      <p:sp>
        <p:nvSpPr>
          <p:cNvPr id="10" name="Rectangle 9"/>
          <p:cNvSpPr/>
          <p:nvPr/>
        </p:nvSpPr>
        <p:spPr>
          <a:xfrm>
            <a:off x="286734" y="1710854"/>
            <a:ext cx="2153559" cy="695832"/>
          </a:xfrm>
          <a:prstGeom prst="rect">
            <a:avLst/>
          </a:prstGeom>
        </p:spPr>
        <p:txBody>
          <a:bodyPr wrap="square">
            <a:spAutoFit/>
          </a:bodyPr>
          <a:lstStyle/>
          <a:p>
            <a:pPr>
              <a:spcBef>
                <a:spcPts val="1176"/>
              </a:spcBef>
            </a:pPr>
            <a:r>
              <a:rPr lang="en-US" sz="1961" dirty="0">
                <a:solidFill>
                  <a:schemeClr val="bg2"/>
                </a:solidFill>
                <a:latin typeface="+mj-lt"/>
              </a:rPr>
              <a:t>Personalized start and lock screens</a:t>
            </a:r>
          </a:p>
        </p:txBody>
      </p:sp>
      <p:sp>
        <p:nvSpPr>
          <p:cNvPr id="25" name="Rectangle 24"/>
          <p:cNvSpPr/>
          <p:nvPr/>
        </p:nvSpPr>
        <p:spPr>
          <a:xfrm>
            <a:off x="6217018" y="1710853"/>
            <a:ext cx="2765183" cy="695832"/>
          </a:xfrm>
          <a:prstGeom prst="rect">
            <a:avLst/>
          </a:prstGeom>
        </p:spPr>
        <p:txBody>
          <a:bodyPr wrap="square">
            <a:spAutoFit/>
          </a:bodyPr>
          <a:lstStyle/>
          <a:p>
            <a:pPr>
              <a:spcBef>
                <a:spcPts val="1176"/>
              </a:spcBef>
            </a:pPr>
            <a:r>
              <a:rPr lang="en-US" sz="1961" dirty="0">
                <a:solidFill>
                  <a:schemeClr val="bg2"/>
                </a:solidFill>
                <a:latin typeface="+mj-lt"/>
              </a:rPr>
              <a:t>New live tile sizes, including large</a:t>
            </a:r>
          </a:p>
        </p:txBody>
      </p:sp>
      <p:sp>
        <p:nvSpPr>
          <p:cNvPr id="26" name="Rectangle 25"/>
          <p:cNvSpPr/>
          <p:nvPr/>
        </p:nvSpPr>
        <p:spPr>
          <a:xfrm>
            <a:off x="269240" y="3634372"/>
            <a:ext cx="2778605" cy="394082"/>
          </a:xfrm>
          <a:prstGeom prst="rect">
            <a:avLst/>
          </a:prstGeom>
        </p:spPr>
        <p:txBody>
          <a:bodyPr wrap="square">
            <a:spAutoFit/>
          </a:bodyPr>
          <a:lstStyle/>
          <a:p>
            <a:pPr>
              <a:spcBef>
                <a:spcPts val="1176"/>
              </a:spcBef>
            </a:pPr>
            <a:r>
              <a:rPr lang="en-US" sz="1961" dirty="0">
                <a:solidFill>
                  <a:schemeClr val="bg2"/>
                </a:solidFill>
                <a:latin typeface="+mj-lt"/>
              </a:rPr>
              <a:t>Apps share the screen</a:t>
            </a:r>
          </a:p>
        </p:txBody>
      </p:sp>
      <p:sp>
        <p:nvSpPr>
          <p:cNvPr id="27" name="Rectangle 26"/>
          <p:cNvSpPr/>
          <p:nvPr/>
        </p:nvSpPr>
        <p:spPr>
          <a:xfrm>
            <a:off x="6209749" y="3556753"/>
            <a:ext cx="2760475" cy="695832"/>
          </a:xfrm>
          <a:prstGeom prst="rect">
            <a:avLst/>
          </a:prstGeom>
        </p:spPr>
        <p:txBody>
          <a:bodyPr wrap="square">
            <a:spAutoFit/>
          </a:bodyPr>
          <a:lstStyle/>
          <a:p>
            <a:pPr>
              <a:spcBef>
                <a:spcPts val="1176"/>
              </a:spcBef>
            </a:pPr>
            <a:r>
              <a:rPr lang="en-US" sz="1961" dirty="0">
                <a:solidFill>
                  <a:schemeClr val="bg2"/>
                </a:solidFill>
                <a:latin typeface="+mj-lt"/>
              </a:rPr>
              <a:t>Deep SkyDrive integration</a:t>
            </a:r>
          </a:p>
        </p:txBody>
      </p:sp>
    </p:spTree>
    <p:extLst>
      <p:ext uri="{BB962C8B-B14F-4D97-AF65-F5344CB8AC3E}">
        <p14:creationId xmlns:p14="http://schemas.microsoft.com/office/powerpoint/2010/main" val="136971017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 y="1"/>
            <a:ext cx="4171949" cy="6858000"/>
          </a:xfrm>
          <a:prstGeom prst="rect">
            <a:avLst/>
          </a:prstGeom>
          <a:solidFill>
            <a:srgbClr val="108C4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68"/>
            <a:endParaRPr lang="en-US" sz="2157" dirty="0">
              <a:solidFill>
                <a:srgbClr val="000000"/>
              </a:solidFill>
            </a:endParaRPr>
          </a:p>
        </p:txBody>
      </p:sp>
      <p:pic>
        <p:nvPicPr>
          <p:cNvPr id="4" name="Picture 3"/>
          <p:cNvPicPr>
            <a:picLocks noChangeAspect="1"/>
          </p:cNvPicPr>
          <p:nvPr/>
        </p:nvPicPr>
        <p:blipFill>
          <a:blip r:embed="rId3"/>
          <a:stretch>
            <a:fillRect/>
          </a:stretch>
        </p:blipFill>
        <p:spPr>
          <a:xfrm>
            <a:off x="1281993" y="2527314"/>
            <a:ext cx="1607963" cy="1803375"/>
          </a:xfrm>
          <a:prstGeom prst="rect">
            <a:avLst/>
          </a:prstGeom>
          <a:solidFill>
            <a:srgbClr val="108C43"/>
          </a:solidFill>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6159" y="2984351"/>
            <a:ext cx="3012327" cy="1094596"/>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013634" y="3016567"/>
            <a:ext cx="4001156" cy="1030164"/>
          </a:xfrm>
          <a:prstGeom prst="rect">
            <a:avLst/>
          </a:prstGeom>
        </p:spPr>
      </p:pic>
    </p:spTree>
    <p:extLst>
      <p:ext uri="{BB962C8B-B14F-4D97-AF65-F5344CB8AC3E}">
        <p14:creationId xmlns:p14="http://schemas.microsoft.com/office/powerpoint/2010/main" val="102960912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Services</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031872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p:cNvSpPr/>
          <p:nvPr/>
        </p:nvSpPr>
        <p:spPr bwMode="auto">
          <a:xfrm>
            <a:off x="538200" y="2728435"/>
            <a:ext cx="2509989" cy="1254995"/>
          </a:xfrm>
          <a:prstGeom prst="rect">
            <a:avLst/>
          </a:prstGeom>
          <a:solidFill>
            <a:srgbClr val="001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627497" rIns="179259" bIns="33615" rtlCol="0" anchor="t" anchorCtr="0"/>
          <a:lstStyle/>
          <a:p>
            <a:pPr defTabSz="913840"/>
            <a:r>
              <a:rPr lang="en-US" sz="1372" dirty="0">
                <a:gradFill>
                  <a:gsLst>
                    <a:gs pos="0">
                      <a:srgbClr val="FFFFFF"/>
                    </a:gs>
                    <a:gs pos="100000">
                      <a:srgbClr val="FFFFFF"/>
                    </a:gs>
                  </a:gsLst>
                  <a:lin ang="5400000" scaled="0"/>
                </a:gradFill>
                <a:ea typeface="Segoe UI" pitchFamily="34" charset="0"/>
                <a:cs typeface="Segoe UI" pitchFamily="34" charset="0"/>
              </a:rPr>
              <a:t>Over 250 million people have a SkyDrive</a:t>
            </a:r>
          </a:p>
        </p:txBody>
      </p:sp>
      <p:sp>
        <p:nvSpPr>
          <p:cNvPr id="10" name="Rectangle 9"/>
          <p:cNvSpPr/>
          <p:nvPr/>
        </p:nvSpPr>
        <p:spPr bwMode="auto">
          <a:xfrm>
            <a:off x="3139414" y="4070460"/>
            <a:ext cx="2509989" cy="1254995"/>
          </a:xfrm>
          <a:prstGeom prst="rect">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448212" rIns="179259" bIns="33615" rtlCol="0" anchor="t" anchorCtr="0"/>
          <a:lstStyle/>
          <a:p>
            <a:pPr defTabSz="913840"/>
            <a:endParaRPr lang="en-US" sz="1372" dirty="0">
              <a:gradFill>
                <a:gsLst>
                  <a:gs pos="0">
                    <a:srgbClr val="FFFFFF"/>
                  </a:gs>
                  <a:gs pos="100000">
                    <a:srgbClr val="FFFFFF"/>
                  </a:gs>
                </a:gsLst>
                <a:lin ang="5400000" scaled="0"/>
              </a:gradFill>
              <a:ea typeface="Segoe UI" pitchFamily="34" charset="0"/>
              <a:cs typeface="Segoe UI" pitchFamily="34" charset="0"/>
            </a:endParaRPr>
          </a:p>
          <a:p>
            <a:pPr defTabSz="913840"/>
            <a:r>
              <a:rPr lang="en-US" sz="1372" dirty="0">
                <a:gradFill>
                  <a:gsLst>
                    <a:gs pos="0">
                      <a:srgbClr val="FFFFFF"/>
                    </a:gs>
                    <a:gs pos="100000">
                      <a:srgbClr val="FFFFFF"/>
                    </a:gs>
                  </a:gsLst>
                  <a:lin ang="5400000" scaled="0"/>
                </a:gradFill>
                <a:ea typeface="Segoe UI" pitchFamily="34" charset="0"/>
                <a:cs typeface="Segoe UI" pitchFamily="34" charset="0"/>
              </a:rPr>
              <a:t>299 Million connected users</a:t>
            </a:r>
          </a:p>
        </p:txBody>
      </p:sp>
      <p:sp>
        <p:nvSpPr>
          <p:cNvPr id="2" name="Rectangle 1"/>
          <p:cNvSpPr/>
          <p:nvPr/>
        </p:nvSpPr>
        <p:spPr bwMode="auto">
          <a:xfrm>
            <a:off x="9231030" y="2726637"/>
            <a:ext cx="2509989" cy="1254995"/>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537855" rIns="179259" bIns="33615" rtlCol="0" anchor="t" anchorCtr="0"/>
          <a:lstStyle/>
          <a:p>
            <a:pPr defTabSz="913840"/>
            <a:endParaRPr lang="en-US" sz="1372" dirty="0">
              <a:gradFill>
                <a:gsLst>
                  <a:gs pos="0">
                    <a:srgbClr val="FFFFFF"/>
                  </a:gs>
                  <a:gs pos="100000">
                    <a:srgbClr val="FFFFFF"/>
                  </a:gs>
                </a:gsLst>
                <a:lin ang="5400000" scaled="0"/>
              </a:gradFill>
              <a:ea typeface="Segoe UI" pitchFamily="34" charset="0"/>
              <a:cs typeface="Segoe UI" pitchFamily="34" charset="0"/>
            </a:endParaRPr>
          </a:p>
          <a:p>
            <a:pPr defTabSz="913840"/>
            <a:r>
              <a:rPr lang="en-US" sz="1372" dirty="0">
                <a:gradFill>
                  <a:gsLst>
                    <a:gs pos="0">
                      <a:srgbClr val="FFFFFF"/>
                    </a:gs>
                    <a:gs pos="100000">
                      <a:srgbClr val="FFFFFF"/>
                    </a:gs>
                  </a:gsLst>
                  <a:lin ang="5400000" scaled="0"/>
                </a:gradFill>
                <a:ea typeface="Segoe UI" pitchFamily="34" charset="0"/>
                <a:cs typeface="Segoe UI" pitchFamily="34" charset="0"/>
              </a:rPr>
              <a:t>48 Million Subscribers </a:t>
            </a:r>
          </a:p>
        </p:txBody>
      </p:sp>
      <p:grpSp>
        <p:nvGrpSpPr>
          <p:cNvPr id="24" name="Group 23"/>
          <p:cNvGrpSpPr/>
          <p:nvPr/>
        </p:nvGrpSpPr>
        <p:grpSpPr>
          <a:xfrm>
            <a:off x="6185643" y="1367247"/>
            <a:ext cx="2509989" cy="1274157"/>
            <a:chOff x="9321613" y="1940384"/>
            <a:chExt cx="2147776" cy="2180571"/>
          </a:xfrm>
        </p:grpSpPr>
        <p:sp>
          <p:nvSpPr>
            <p:cNvPr id="36" name="Rectangle 35"/>
            <p:cNvSpPr/>
            <p:nvPr/>
          </p:nvSpPr>
          <p:spPr bwMode="auto">
            <a:xfrm>
              <a:off x="9321613" y="1973179"/>
              <a:ext cx="2147776" cy="2147776"/>
            </a:xfrm>
            <a:prstGeom prst="rect">
              <a:avLst/>
            </a:prstGeom>
            <a:solidFill>
              <a:srgbClr val="001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627497" rIns="179259" bIns="33615" rtlCol="0" anchor="t" anchorCtr="0"/>
            <a:lstStyle/>
            <a:p>
              <a:pPr defTabSz="913904" fontAlgn="base">
                <a:spcBef>
                  <a:spcPct val="0"/>
                </a:spcBef>
                <a:spcAft>
                  <a:spcPct val="0"/>
                </a:spcAft>
              </a:pPr>
              <a:r>
                <a:rPr lang="en-US" sz="1372" dirty="0">
                  <a:solidFill>
                    <a:srgbClr val="FFFFFF"/>
                  </a:solidFill>
                </a:rPr>
                <a:t>Nearly 50 million Office Web Apps users</a:t>
              </a:r>
              <a:endParaRPr lang="en-US" sz="1372" kern="6000" dirty="0">
                <a:solidFill>
                  <a:srgbClr val="FFFFFF"/>
                </a:solidFill>
                <a:cs typeface="Segoe UI Light" panose="020B0502040204020203" pitchFamily="34" charset="0"/>
              </a:endParaRPr>
            </a:p>
          </p:txBody>
        </p:sp>
        <p:pic>
          <p:nvPicPr>
            <p:cNvPr id="42" name="Picture 41"/>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nvGrpSpPr>
          <p:cNvPr id="44" name="Group 43"/>
          <p:cNvGrpSpPr/>
          <p:nvPr/>
        </p:nvGrpSpPr>
        <p:grpSpPr>
          <a:xfrm>
            <a:off x="3145626" y="2728435"/>
            <a:ext cx="2509989" cy="1254995"/>
            <a:chOff x="9321613" y="4246987"/>
            <a:chExt cx="2147776" cy="2147776"/>
          </a:xfrm>
          <a:solidFill>
            <a:srgbClr val="FF8B00"/>
          </a:solidFill>
        </p:grpSpPr>
        <p:sp>
          <p:nvSpPr>
            <p:cNvPr id="13" name="Rectangle 12"/>
            <p:cNvSpPr/>
            <p:nvPr/>
          </p:nvSpPr>
          <p:spPr bwMode="auto">
            <a:xfrm>
              <a:off x="9321613" y="4246987"/>
              <a:ext cx="2147776" cy="2147776"/>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06668" rIns="179259" bIns="33615" rtlCol="0" anchor="t" anchorCtr="0"/>
            <a:lstStyle/>
            <a:p>
              <a:pPr defTabSz="913840"/>
              <a:r>
                <a:rPr lang="en-US" sz="1372" dirty="0">
                  <a:gradFill>
                    <a:gsLst>
                      <a:gs pos="0">
                        <a:srgbClr val="FFFFFF"/>
                      </a:gs>
                      <a:gs pos="100000">
                        <a:srgbClr val="FFFFFF"/>
                      </a:gs>
                    </a:gsLst>
                    <a:lin ang="5400000" scaled="0"/>
                  </a:gradFill>
                  <a:ea typeface="Segoe UI" pitchFamily="34" charset="0"/>
                  <a:cs typeface="Segoe UI" pitchFamily="34" charset="0"/>
                </a:rPr>
                <a:t>1.5 Billion games of Halo</a:t>
              </a:r>
            </a:p>
            <a:p>
              <a:pPr defTabSz="913840"/>
              <a:endParaRPr lang="en-US" sz="1372" dirty="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12" name="Rectangle 11"/>
          <p:cNvSpPr/>
          <p:nvPr/>
        </p:nvSpPr>
        <p:spPr bwMode="auto">
          <a:xfrm>
            <a:off x="3145626" y="5412485"/>
            <a:ext cx="2509989" cy="1254995"/>
          </a:xfrm>
          <a:prstGeom prst="rect">
            <a:avLst/>
          </a:prstGeom>
          <a:solidFill>
            <a:srgbClr val="ED00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627497" rIns="179259" bIns="33615" rtlCol="0" anchor="t" anchorCtr="0"/>
          <a:lstStyle/>
          <a:p>
            <a:pPr defTabSz="913840"/>
            <a:r>
              <a:rPr lang="en-US" sz="1372"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sp>
        <p:nvSpPr>
          <p:cNvPr id="29" name="Title 1"/>
          <p:cNvSpPr txBox="1">
            <a:spLocks/>
          </p:cNvSpPr>
          <p:nvPr/>
        </p:nvSpPr>
        <p:spPr>
          <a:xfrm>
            <a:off x="270070" y="217732"/>
            <a:ext cx="6777335" cy="1097019"/>
          </a:xfrm>
          <a:prstGeom prst="rect">
            <a:avLst/>
          </a:prstGeom>
        </p:spPr>
        <p:txBody>
          <a:bodyPr/>
          <a:lst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99" dirty="0">
                <a:solidFill>
                  <a:schemeClr val="bg2"/>
                </a:solidFill>
              </a:rPr>
              <a:t>Proven experience </a:t>
            </a:r>
          </a:p>
        </p:txBody>
      </p:sp>
      <p:sp>
        <p:nvSpPr>
          <p:cNvPr id="48" name="Rectangle 47"/>
          <p:cNvSpPr/>
          <p:nvPr/>
        </p:nvSpPr>
        <p:spPr bwMode="auto">
          <a:xfrm>
            <a:off x="6188328" y="5412485"/>
            <a:ext cx="2509989" cy="1254995"/>
          </a:xfrm>
          <a:prstGeom prst="rect">
            <a:avLst/>
          </a:prstGeom>
          <a:solidFill>
            <a:srgbClr val="7E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627497" rIns="179259" bIns="33615" rtlCol="0" anchor="t" anchorCtr="0"/>
          <a:lstStyle/>
          <a:p>
            <a:pPr defTabSz="914080" fontAlgn="base">
              <a:lnSpc>
                <a:spcPct val="90000"/>
              </a:lnSpc>
              <a:spcBef>
                <a:spcPct val="0"/>
              </a:spcBef>
            </a:pPr>
            <a:r>
              <a:rPr lang="en-US" sz="1372" spc="-69" dirty="0">
                <a:gradFill>
                  <a:gsLst>
                    <a:gs pos="0">
                      <a:srgbClr val="FFFFFF"/>
                    </a:gs>
                    <a:gs pos="100000">
                      <a:srgbClr val="FFFFFF"/>
                    </a:gs>
                  </a:gsLst>
                  <a:lin ang="5400000" scaled="0"/>
                </a:gradFill>
                <a:ea typeface="Segoe UI" pitchFamily="34" charset="0"/>
                <a:cs typeface="Segoe UI" pitchFamily="34" charset="0"/>
              </a:rPr>
              <a:t>50 percent of Fortune 500 </a:t>
            </a:r>
            <a:r>
              <a:rPr lang="en-US" sz="1372" dirty="0">
                <a:gradFill>
                  <a:gsLst>
                    <a:gs pos="0">
                      <a:srgbClr val="FFFFFF"/>
                    </a:gs>
                    <a:gs pos="100000">
                      <a:srgbClr val="FFFFFF"/>
                    </a:gs>
                  </a:gsLst>
                  <a:lin ang="5400000" scaled="0"/>
                </a:gradFill>
                <a:ea typeface="Segoe UI" pitchFamily="34" charset="0"/>
                <a:cs typeface="Segoe UI" pitchFamily="34" charset="0"/>
              </a:rPr>
              <a:t>companies use Azure</a:t>
            </a:r>
          </a:p>
        </p:txBody>
      </p:sp>
      <p:sp>
        <p:nvSpPr>
          <p:cNvPr id="50" name="Rectangle 49"/>
          <p:cNvSpPr/>
          <p:nvPr/>
        </p:nvSpPr>
        <p:spPr bwMode="auto">
          <a:xfrm>
            <a:off x="9231030" y="5412739"/>
            <a:ext cx="2509989" cy="1254995"/>
          </a:xfrm>
          <a:prstGeom prst="rect">
            <a:avLst/>
          </a:prstGeom>
          <a:solidFill>
            <a:srgbClr val="0015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537855" rIns="179259" bIns="33615" rtlCol="0" anchor="t" anchorCtr="0"/>
          <a:lstStyle/>
          <a:p>
            <a:pPr defTabSz="914080" fontAlgn="base">
              <a:lnSpc>
                <a:spcPct val="90000"/>
              </a:lnSpc>
              <a:spcBef>
                <a:spcPct val="0"/>
              </a:spcBef>
              <a:spcAft>
                <a:spcPts val="588"/>
              </a:spcAft>
            </a:pPr>
            <a:r>
              <a:rPr lang="en-US" sz="1372" dirty="0">
                <a:gradFill>
                  <a:gsLst>
                    <a:gs pos="0">
                      <a:srgbClr val="FFFFFF"/>
                    </a:gs>
                    <a:gs pos="100000">
                      <a:srgbClr val="FFFFFF"/>
                    </a:gs>
                  </a:gsLst>
                  <a:lin ang="5400000" scaled="0"/>
                </a:gradFill>
                <a:ea typeface="Segoe UI" pitchFamily="34" charset="0"/>
                <a:cs typeface="Segoe UI" pitchFamily="34" charset="0"/>
              </a:rPr>
              <a:t>Xbox delivered over 18 billion hours of entertainment in 2012</a:t>
            </a:r>
          </a:p>
        </p:txBody>
      </p:sp>
      <p:sp>
        <p:nvSpPr>
          <p:cNvPr id="53" name="Rectangle 52"/>
          <p:cNvSpPr/>
          <p:nvPr/>
        </p:nvSpPr>
        <p:spPr bwMode="auto">
          <a:xfrm>
            <a:off x="6185643" y="4070460"/>
            <a:ext cx="2509989" cy="125499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717140" rIns="179259" bIns="33615" rtlCol="0" anchor="t" anchorCtr="0"/>
          <a:lstStyle/>
          <a:p>
            <a:pPr defTabSz="914080" fontAlgn="base">
              <a:lnSpc>
                <a:spcPct val="90000"/>
              </a:lnSpc>
              <a:spcBef>
                <a:spcPct val="0"/>
              </a:spcBef>
            </a:pPr>
            <a:r>
              <a:rPr lang="en-US" sz="1372" dirty="0">
                <a:gradFill>
                  <a:gsLst>
                    <a:gs pos="0">
                      <a:srgbClr val="FFFFFF"/>
                    </a:gs>
                    <a:gs pos="100000">
                      <a:srgbClr val="FFFFFF"/>
                    </a:gs>
                  </a:gsLst>
                  <a:lin ang="5400000" scaled="0"/>
                </a:gradFill>
                <a:ea typeface="Segoe UI" pitchFamily="34" charset="0"/>
                <a:cs typeface="Segoe UI" pitchFamily="34" charset="0"/>
              </a:rPr>
              <a:t>Yammer now has over 7 million registered users</a:t>
            </a:r>
          </a:p>
        </p:txBody>
      </p:sp>
      <p:sp>
        <p:nvSpPr>
          <p:cNvPr id="54" name="Rectangle 53"/>
          <p:cNvSpPr/>
          <p:nvPr/>
        </p:nvSpPr>
        <p:spPr bwMode="auto">
          <a:xfrm>
            <a:off x="9233454" y="1367245"/>
            <a:ext cx="2509989" cy="1254995"/>
          </a:xfrm>
          <a:prstGeom prst="rect">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627497" rIns="179259" bIns="33615" rtlCol="0" anchor="t" anchorCtr="0"/>
          <a:lstStyle/>
          <a:p>
            <a:pPr defTabSz="914080" fontAlgn="base">
              <a:lnSpc>
                <a:spcPct val="90000"/>
              </a:lnSpc>
              <a:spcBef>
                <a:spcPct val="0"/>
              </a:spcBef>
              <a:spcAft>
                <a:spcPts val="588"/>
              </a:spcAft>
            </a:pPr>
            <a:r>
              <a:rPr lang="en-US" sz="1372" dirty="0">
                <a:gradFill>
                  <a:gsLst>
                    <a:gs pos="0">
                      <a:srgbClr val="FFFFFF"/>
                    </a:gs>
                    <a:gs pos="100000">
                      <a:srgbClr val="FFFFFF"/>
                    </a:gs>
                  </a:gsLst>
                  <a:lin ang="5400000" scaled="0"/>
                </a:gradFill>
                <a:ea typeface="Segoe UI" pitchFamily="34" charset="0"/>
                <a:cs typeface="Segoe UI" pitchFamily="34" charset="0"/>
              </a:rPr>
              <a:t>Skype users spend up to 2 billion minutes per day using the service</a:t>
            </a:r>
          </a:p>
        </p:txBody>
      </p:sp>
      <p:sp>
        <p:nvSpPr>
          <p:cNvPr id="57" name="Rectangle 56"/>
          <p:cNvSpPr/>
          <p:nvPr/>
        </p:nvSpPr>
        <p:spPr bwMode="auto">
          <a:xfrm>
            <a:off x="538200" y="1367245"/>
            <a:ext cx="2509989" cy="1254995"/>
          </a:xfrm>
          <a:prstGeom prst="rect">
            <a:avLst/>
          </a:prstGeom>
          <a:solidFill>
            <a:srgbClr val="ED00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717140" rIns="179259" bIns="33615" rtlCol="0" anchor="t" anchorCtr="0"/>
          <a:lstStyle/>
          <a:p>
            <a:pPr defTabSz="914080"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Bing holds 17.86 percent of US market share</a:t>
            </a:r>
          </a:p>
        </p:txBody>
      </p:sp>
      <p:sp>
        <p:nvSpPr>
          <p:cNvPr id="59" name="Rectangle 58"/>
          <p:cNvSpPr/>
          <p:nvPr/>
        </p:nvSpPr>
        <p:spPr bwMode="auto">
          <a:xfrm>
            <a:off x="10507798" y="4070460"/>
            <a:ext cx="1233221" cy="125499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537855" rIns="179259" bIns="33615" rtlCol="0" anchor="t" anchorCtr="0"/>
          <a:lstStyle/>
          <a:p>
            <a:pPr defTabSz="913840"/>
            <a:r>
              <a:rPr lang="en-US" sz="1372" dirty="0">
                <a:gradFill>
                  <a:gsLst>
                    <a:gs pos="0">
                      <a:srgbClr val="FFFFFF"/>
                    </a:gs>
                    <a:gs pos="100000">
                      <a:srgbClr val="FFFFFF"/>
                    </a:gs>
                  </a:gsLst>
                  <a:lin ang="5400000" scaled="0"/>
                </a:gradFill>
                <a:ea typeface="Segoe UI" pitchFamily="34" charset="0"/>
                <a:cs typeface="Segoe UI" pitchFamily="34" charset="0"/>
              </a:rPr>
              <a:t>11 billion stored photos</a:t>
            </a:r>
          </a:p>
        </p:txBody>
      </p:sp>
      <p:sp>
        <p:nvSpPr>
          <p:cNvPr id="61" name="Rectangle 60"/>
          <p:cNvSpPr/>
          <p:nvPr/>
        </p:nvSpPr>
        <p:spPr bwMode="auto">
          <a:xfrm>
            <a:off x="6185643" y="2728435"/>
            <a:ext cx="2509989" cy="1254995"/>
          </a:xfrm>
          <a:prstGeom prst="rect">
            <a:avLst/>
          </a:prstGeom>
          <a:solidFill>
            <a:srgbClr val="ED00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537855" rIns="179259" bIns="33615" rtlCol="0" anchor="t" anchorCtr="0"/>
          <a:lstStyle/>
          <a:p>
            <a:pPr defTabSz="914080" fontAlgn="base">
              <a:lnSpc>
                <a:spcPct val="90000"/>
              </a:lnSpc>
              <a:spcBef>
                <a:spcPct val="0"/>
              </a:spcBef>
            </a:pPr>
            <a:r>
              <a:rPr lang="en-US" sz="1372" dirty="0">
                <a:gradFill>
                  <a:gsLst>
                    <a:gs pos="0">
                      <a:srgbClr val="FFFFFF"/>
                    </a:gs>
                    <a:gs pos="100000">
                      <a:srgbClr val="FFFFFF"/>
                    </a:gs>
                  </a:gsLst>
                  <a:lin ang="5400000" scaled="0"/>
                </a:gradFill>
                <a:ea typeface="Segoe UI" pitchFamily="34" charset="0"/>
                <a:cs typeface="Segoe UI" pitchFamily="34" charset="0"/>
              </a:rPr>
              <a:t>On average, over 1,000 new customers sign up for Windows Azure every day </a:t>
            </a:r>
          </a:p>
        </p:txBody>
      </p:sp>
      <p:sp>
        <p:nvSpPr>
          <p:cNvPr id="62" name="Rectangle 61"/>
          <p:cNvSpPr/>
          <p:nvPr/>
        </p:nvSpPr>
        <p:spPr bwMode="auto">
          <a:xfrm>
            <a:off x="538200" y="5412485"/>
            <a:ext cx="2509989" cy="125499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268927" rIns="179259" bIns="33615" rtlCol="0" anchor="t" anchorCtr="0"/>
          <a:lstStyle/>
          <a:p>
            <a:pPr defTabSz="914080"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pic>
        <p:nvPicPr>
          <p:cNvPr id="63" name="Picture 62"/>
          <p:cNvPicPr>
            <a:picLocks noChangeAspect="1"/>
          </p:cNvPicPr>
          <p:nvPr/>
        </p:nvPicPr>
        <p:blipFill>
          <a:blip r:embed="rId5"/>
          <a:stretch>
            <a:fillRect/>
          </a:stretch>
        </p:blipFill>
        <p:spPr>
          <a:xfrm rot="5400000">
            <a:off x="10566007" y="3534422"/>
            <a:ext cx="4768027" cy="799663"/>
          </a:xfrm>
          <a:prstGeom prst="rect">
            <a:avLst/>
          </a:prstGeom>
        </p:spPr>
      </p:pic>
      <p:pic>
        <p:nvPicPr>
          <p:cNvPr id="66" name="Picture 65"/>
          <p:cNvPicPr>
            <a:picLocks noChangeAspect="1"/>
          </p:cNvPicPr>
          <p:nvPr/>
        </p:nvPicPr>
        <p:blipFill rotWithShape="1">
          <a:blip r:embed="rId6"/>
          <a:srcRect t="26423"/>
          <a:stretch/>
        </p:blipFill>
        <p:spPr>
          <a:xfrm>
            <a:off x="9204028" y="4079072"/>
            <a:ext cx="1219139" cy="1237771"/>
          </a:xfrm>
          <a:prstGeom prst="rect">
            <a:avLst/>
          </a:prstGeom>
        </p:spPr>
      </p:pic>
      <p:pic>
        <p:nvPicPr>
          <p:cNvPr id="73" name="Picture 72"/>
          <p:cNvPicPr>
            <a:picLocks noChangeAspect="1"/>
          </p:cNvPicPr>
          <p:nvPr/>
        </p:nvPicPr>
        <p:blipFill rotWithShape="1">
          <a:blip r:embed="rId7" cstate="print">
            <a:biLevel thresh="25000"/>
            <a:extLst>
              <a:ext uri="{28A0092B-C50C-407E-A947-70E740481C1C}">
                <a14:useLocalDpi xmlns:a14="http://schemas.microsoft.com/office/drawing/2010/main" val="0"/>
              </a:ext>
            </a:extLst>
          </a:blip>
          <a:srcRect t="-1" r="67093" b="3640"/>
          <a:stretch/>
        </p:blipFill>
        <p:spPr>
          <a:xfrm>
            <a:off x="10650761" y="4104180"/>
            <a:ext cx="586567" cy="534179"/>
          </a:xfrm>
          <a:prstGeom prst="rect">
            <a:avLst/>
          </a:prstGeom>
        </p:spPr>
      </p:pic>
      <p:pic>
        <p:nvPicPr>
          <p:cNvPr id="75" name="Picture 5"/>
          <p:cNvPicPr>
            <a:picLocks noChangeAspect="1" noChangeArrowheads="1"/>
          </p:cNvPicPr>
          <p:nvPr/>
        </p:nvPicPr>
        <p:blipFill>
          <a:blip r:embed="rId4"/>
          <a:srcRect/>
          <a:stretch>
            <a:fillRect/>
          </a:stretch>
        </p:blipFill>
        <p:spPr bwMode="black">
          <a:xfrm>
            <a:off x="9500922" y="3029819"/>
            <a:ext cx="1877121" cy="254776"/>
          </a:xfrm>
          <a:prstGeom prst="rect">
            <a:avLst/>
          </a:prstGeom>
          <a:noFill/>
          <a:ln w="9525">
            <a:noFill/>
            <a:miter lim="800000"/>
            <a:headEnd/>
            <a:tailEnd/>
          </a:ln>
          <a:effectLst/>
        </p:spPr>
      </p:pic>
      <p:pic>
        <p:nvPicPr>
          <p:cNvPr id="76" name="Picture 5"/>
          <p:cNvPicPr>
            <a:picLocks noChangeAspect="1" noChangeArrowheads="1"/>
          </p:cNvPicPr>
          <p:nvPr/>
        </p:nvPicPr>
        <p:blipFill>
          <a:blip r:embed="rId4"/>
          <a:srcRect/>
          <a:stretch>
            <a:fillRect/>
          </a:stretch>
        </p:blipFill>
        <p:spPr bwMode="black">
          <a:xfrm>
            <a:off x="9486876" y="5575456"/>
            <a:ext cx="1877121" cy="254776"/>
          </a:xfrm>
          <a:prstGeom prst="rect">
            <a:avLst/>
          </a:prstGeom>
          <a:noFill/>
          <a:ln w="9525">
            <a:noFill/>
            <a:miter lim="800000"/>
            <a:headEnd/>
            <a:tailEnd/>
          </a:ln>
          <a:effectLst/>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06368" y="5513168"/>
            <a:ext cx="1108203" cy="425795"/>
          </a:xfrm>
          <a:prstGeom prst="rect">
            <a:avLst/>
          </a:prstGeom>
        </p:spPr>
      </p:pic>
      <p:pic>
        <p:nvPicPr>
          <p:cNvPr id="77" name="Picture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1476" y="1521761"/>
            <a:ext cx="1108203" cy="425795"/>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13702" y="2795076"/>
            <a:ext cx="2192839" cy="528168"/>
          </a:xfrm>
          <a:prstGeom prst="rect">
            <a:avLst/>
          </a:prstGeom>
        </p:spPr>
      </p:pic>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4218" y="5500436"/>
            <a:ext cx="2192839" cy="528168"/>
          </a:xfrm>
          <a:prstGeom prst="rect">
            <a:avLst/>
          </a:prstGeom>
        </p:spPr>
      </p:pic>
      <p:pic>
        <p:nvPicPr>
          <p:cNvPr id="8" name="Picture 7"/>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6250" y="4304166"/>
            <a:ext cx="1394143" cy="336749"/>
          </a:xfrm>
          <a:prstGeom prst="rect">
            <a:avLst/>
          </a:prstGeom>
        </p:spPr>
      </p:pic>
      <p:pic>
        <p:nvPicPr>
          <p:cNvPr id="9" name="Picture 8"/>
          <p:cNvPicPr>
            <a:picLocks noChangeAspect="1"/>
          </p:cNvPicPr>
          <p:nvPr/>
        </p:nvPicPr>
        <p:blipFill rotWithShape="1">
          <a:blip r:embed="rId12" cstate="print">
            <a:extLst>
              <a:ext uri="{28A0092B-C50C-407E-A947-70E740481C1C}">
                <a14:useLocalDpi xmlns:a14="http://schemas.microsoft.com/office/drawing/2010/main" val="0"/>
              </a:ext>
            </a:extLst>
          </a:blip>
          <a:srcRect l="362" t="22164" r="-362" b="3498"/>
          <a:stretch/>
        </p:blipFill>
        <p:spPr>
          <a:xfrm>
            <a:off x="538200" y="4076818"/>
            <a:ext cx="2509989" cy="1242949"/>
          </a:xfrm>
          <a:prstGeom prst="rect">
            <a:avLst/>
          </a:prstGeom>
        </p:spPr>
      </p:pic>
      <p:pic>
        <p:nvPicPr>
          <p:cNvPr id="81" name="Picture 80"/>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90320" y="2801575"/>
            <a:ext cx="1782501" cy="554357"/>
          </a:xfrm>
          <a:prstGeom prst="rect">
            <a:avLst/>
          </a:prstGeom>
        </p:spPr>
      </p:pic>
      <p:pic>
        <p:nvPicPr>
          <p:cNvPr id="14" name="Picture 13"/>
          <p:cNvPicPr>
            <a:picLocks noChangeAspect="1"/>
          </p:cNvPicPr>
          <p:nvPr/>
        </p:nvPicPr>
        <p:blipFill rotWithShape="1">
          <a:blip r:embed="rId13" cstate="print">
            <a:extLst>
              <a:ext uri="{28A0092B-C50C-407E-A947-70E740481C1C}">
                <a14:useLocalDpi xmlns:a14="http://schemas.microsoft.com/office/drawing/2010/main" val="0"/>
              </a:ext>
            </a:extLst>
          </a:blip>
          <a:srcRect l="311" r="-311" b="20282"/>
          <a:stretch/>
        </p:blipFill>
        <p:spPr>
          <a:xfrm>
            <a:off x="3145626" y="1367245"/>
            <a:ext cx="2509989" cy="1250563"/>
          </a:xfrm>
          <a:prstGeom prst="rect">
            <a:avLst/>
          </a:prstGeom>
        </p:spPr>
      </p:pic>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85190" y="4224080"/>
            <a:ext cx="939493" cy="414277"/>
          </a:xfrm>
          <a:prstGeom prst="rect">
            <a:avLst/>
          </a:prstGeom>
        </p:spPr>
      </p:pic>
      <p:pic>
        <p:nvPicPr>
          <p:cNvPr id="37" name="Picture 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2476" y="1521762"/>
            <a:ext cx="939493" cy="414277"/>
          </a:xfrm>
          <a:prstGeom prst="rect">
            <a:avLst/>
          </a:prstGeom>
        </p:spPr>
      </p:pic>
      <p:sp>
        <p:nvSpPr>
          <p:cNvPr id="41" name="Rectangle 40"/>
          <p:cNvSpPr/>
          <p:nvPr/>
        </p:nvSpPr>
        <p:spPr bwMode="auto">
          <a:xfrm>
            <a:off x="-2273620" y="1100631"/>
            <a:ext cx="1746889" cy="5638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ctr" anchorCtr="0"/>
          <a:lstStyle/>
          <a:p>
            <a:pPr defTabSz="914016"/>
            <a:r>
              <a:rPr lang="en-US" sz="1961" dirty="0">
                <a:gradFill>
                  <a:gsLst>
                    <a:gs pos="0">
                      <a:srgbClr val="FFFFFF"/>
                    </a:gs>
                    <a:gs pos="100000">
                      <a:srgbClr val="FFFFFF"/>
                    </a:gs>
                  </a:gsLst>
                  <a:lin ang="5400000" scaled="0"/>
                </a:gradFill>
                <a:ea typeface="Segoe UI" pitchFamily="34" charset="0"/>
                <a:cs typeface="Segoe UI" pitchFamily="34" charset="0"/>
              </a:rPr>
              <a:t>Azure</a:t>
            </a:r>
          </a:p>
        </p:txBody>
      </p:sp>
    </p:spTree>
    <p:extLst>
      <p:ext uri="{BB962C8B-B14F-4D97-AF65-F5344CB8AC3E}">
        <p14:creationId xmlns:p14="http://schemas.microsoft.com/office/powerpoint/2010/main" val="386881798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92" t="-333" r="228" b="76"/>
          <a:stretch/>
        </p:blipFill>
        <p:spPr>
          <a:xfrm>
            <a:off x="462455" y="-21020"/>
            <a:ext cx="12170980" cy="6873765"/>
          </a:xfrm>
          <a:prstGeom prst="rect">
            <a:avLst/>
          </a:prstGeom>
        </p:spPr>
      </p:pic>
      <p:grpSp>
        <p:nvGrpSpPr>
          <p:cNvPr id="9" name="Group 8"/>
          <p:cNvGrpSpPr/>
          <p:nvPr/>
        </p:nvGrpSpPr>
        <p:grpSpPr>
          <a:xfrm>
            <a:off x="662398" y="1240599"/>
            <a:ext cx="4550735" cy="4350528"/>
            <a:chOff x="662397" y="1240599"/>
            <a:chExt cx="4550735" cy="4350528"/>
          </a:xfrm>
        </p:grpSpPr>
        <p:sp>
          <p:nvSpPr>
            <p:cNvPr id="3" name="Title 4"/>
            <p:cNvSpPr txBox="1">
              <a:spLocks/>
            </p:cNvSpPr>
            <p:nvPr/>
          </p:nvSpPr>
          <p:spPr>
            <a:xfrm>
              <a:off x="662397" y="1240599"/>
              <a:ext cx="4550735" cy="435052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B4F96">
                <a:alpha val="76000"/>
              </a:srgbClr>
            </a:solidFill>
          </p:spPr>
          <p:txBody>
            <a:bodyPr/>
            <a:lstStyle>
              <a:lvl1pPr algn="l" defTabSz="686047" rtl="0" eaLnBrk="1" latinLnBrk="0" hangingPunct="1">
                <a:lnSpc>
                  <a:spcPct val="90000"/>
                </a:lnSpc>
                <a:spcBef>
                  <a:spcPct val="0"/>
                </a:spcBef>
                <a:buNone/>
                <a:defRPr lang="en-US" sz="3200" b="0" kern="1200" cap="none" spc="-75" baseline="0" dirty="0" smtClean="0">
                  <a:ln w="3175">
                    <a:noFill/>
                  </a:ln>
                  <a:solidFill>
                    <a:schemeClr val="bg1"/>
                  </a:solidFill>
                  <a:effectLst/>
                  <a:latin typeface="Segoe UI Light"/>
                  <a:ea typeface="+mn-ea"/>
                  <a:cs typeface="Segoe UI Light"/>
                </a:defRPr>
              </a:lvl1pPr>
            </a:lstStyle>
            <a:p>
              <a:r>
                <a:rPr lang="en-US" sz="4267">
                  <a:solidFill>
                    <a:srgbClr val="0072C6"/>
                  </a:solidFill>
                </a:rPr>
                <a:t> </a:t>
              </a:r>
            </a:p>
          </p:txBody>
        </p:sp>
        <p:sp>
          <p:nvSpPr>
            <p:cNvPr id="4" name="TextBox 3"/>
            <p:cNvSpPr txBox="1"/>
            <p:nvPr/>
          </p:nvSpPr>
          <p:spPr>
            <a:xfrm>
              <a:off x="1064354" y="2513051"/>
              <a:ext cx="3746816" cy="1805751"/>
            </a:xfrm>
            <a:prstGeom prst="rect">
              <a:avLst/>
            </a:prstGeom>
            <a:noFill/>
          </p:spPr>
          <p:txBody>
            <a:bodyPr wrap="square" lIns="0" tIns="0" rIns="0" bIns="0" rtlCol="0">
              <a:spAutoFit/>
            </a:bodyPr>
            <a:lstStyle/>
            <a:p>
              <a:r>
                <a:rPr lang="en-US" sz="5867" dirty="0">
                  <a:solidFill>
                    <a:schemeClr val="bg1"/>
                  </a:solidFill>
                  <a:latin typeface="Segoe UI Light" pitchFamily="34" charset="0"/>
                </a:rPr>
                <a:t>Windows in the cloud</a:t>
              </a:r>
            </a:p>
          </p:txBody>
        </p:sp>
      </p:grpSp>
      <p:grpSp>
        <p:nvGrpSpPr>
          <p:cNvPr id="8" name="Group 7"/>
          <p:cNvGrpSpPr/>
          <p:nvPr/>
        </p:nvGrpSpPr>
        <p:grpSpPr>
          <a:xfrm>
            <a:off x="2" y="0"/>
            <a:ext cx="5853831" cy="6858000"/>
            <a:chOff x="1" y="0"/>
            <a:chExt cx="5853831" cy="6858000"/>
          </a:xfrm>
        </p:grpSpPr>
        <p:sp>
          <p:nvSpPr>
            <p:cNvPr id="5" name="Rectangle 4"/>
            <p:cNvSpPr/>
            <p:nvPr/>
          </p:nvSpPr>
          <p:spPr bwMode="auto">
            <a:xfrm>
              <a:off x="1" y="0"/>
              <a:ext cx="5853831" cy="68580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27" tIns="89609" rIns="44803" bIns="143367" numCol="1" spcCol="0" rtlCol="0" fromWordArt="0" anchor="t" anchorCtr="0" forceAA="0" compatLnSpc="1">
              <a:prstTxWarp prst="textNoShape">
                <a:avLst/>
              </a:prstTxWarp>
              <a:noAutofit/>
            </a:bodyPr>
            <a:lstStyle/>
            <a:p>
              <a:pPr marL="0" lvl="2" defTabSz="1164418" fontAlgn="base">
                <a:spcBef>
                  <a:spcPct val="0"/>
                </a:spcBef>
                <a:spcAft>
                  <a:spcPct val="0"/>
                </a:spcAft>
              </a:pPr>
              <a:endParaRPr lang="en-US" sz="1400" kern="0" spc="-100" dirty="0">
                <a:ln w="3175">
                  <a:noFill/>
                </a:ln>
                <a:gradFill>
                  <a:gsLst>
                    <a:gs pos="0">
                      <a:srgbClr val="FFFFFF"/>
                    </a:gs>
                    <a:gs pos="100000">
                      <a:srgbClr val="FFFFFF"/>
                    </a:gs>
                  </a:gsLst>
                  <a:lin ang="5400000" scaled="0"/>
                </a:gradFill>
                <a:cs typeface="Segoe UI"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18" y="1802297"/>
              <a:ext cx="5383693" cy="129155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317" y="3662011"/>
              <a:ext cx="5418264" cy="1274885"/>
            </a:xfrm>
            <a:prstGeom prst="rect">
              <a:avLst/>
            </a:prstGeom>
          </p:spPr>
        </p:pic>
      </p:grpSp>
    </p:spTree>
    <p:extLst>
      <p:ext uri="{BB962C8B-B14F-4D97-AF65-F5344CB8AC3E}">
        <p14:creationId xmlns:p14="http://schemas.microsoft.com/office/powerpoint/2010/main" val="1839911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ChangeAspect="1"/>
          </p:cNvSpPr>
          <p:nvPr/>
        </p:nvSpPr>
        <p:spPr bwMode="auto">
          <a:xfrm>
            <a:off x="5966611" y="3"/>
            <a:ext cx="2419848" cy="219986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ctr" anchorCtr="0"/>
          <a:lstStyle/>
          <a:p>
            <a:pPr algn="ctr" defTabSz="914085"/>
            <a:r>
              <a:rPr lang="en-US" sz="3733" spc="-100" dirty="0">
                <a:gradFill>
                  <a:gsLst>
                    <a:gs pos="0">
                      <a:srgbClr val="FFFFFF"/>
                    </a:gs>
                    <a:gs pos="100000">
                      <a:srgbClr val="FFFFFF"/>
                    </a:gs>
                  </a:gsLst>
                  <a:lin ang="5400000" scaled="0"/>
                </a:gradFill>
                <a:latin typeface="+mj-lt"/>
                <a:ea typeface="Segoe UI" pitchFamily="34" charset="0"/>
                <a:cs typeface="Segoe UI" pitchFamily="34" charset="0"/>
              </a:rPr>
              <a:t>public </a:t>
            </a:r>
          </a:p>
          <a:p>
            <a:pPr algn="ctr" defTabSz="914085"/>
            <a:r>
              <a:rPr lang="en-US" sz="3733" spc="-100" dirty="0">
                <a:gradFill>
                  <a:gsLst>
                    <a:gs pos="0">
                      <a:srgbClr val="FFFFFF"/>
                    </a:gs>
                    <a:gs pos="100000">
                      <a:srgbClr val="FFFFFF"/>
                    </a:gs>
                  </a:gsLst>
                  <a:lin ang="5400000" scaled="0"/>
                </a:gradFill>
                <a:latin typeface="+mj-lt"/>
                <a:ea typeface="Segoe UI" pitchFamily="34" charset="0"/>
                <a:cs typeface="Segoe UI" pitchFamily="34" charset="0"/>
              </a:rPr>
              <a:t>cloud</a:t>
            </a:r>
          </a:p>
        </p:txBody>
      </p:sp>
      <p:sp>
        <p:nvSpPr>
          <p:cNvPr id="13" name="Rectangle 12"/>
          <p:cNvSpPr>
            <a:spLocks noChangeAspect="1"/>
          </p:cNvSpPr>
          <p:nvPr/>
        </p:nvSpPr>
        <p:spPr bwMode="auto">
          <a:xfrm>
            <a:off x="5966611" y="4658141"/>
            <a:ext cx="2419848" cy="219986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ctr" anchorCtr="0"/>
          <a:lstStyle/>
          <a:p>
            <a:pPr algn="ctr" defTabSz="914085"/>
            <a:r>
              <a:rPr lang="en-US" sz="3733" spc="-100" dirty="0">
                <a:gradFill>
                  <a:gsLst>
                    <a:gs pos="0">
                      <a:srgbClr val="FFFFFF"/>
                    </a:gs>
                    <a:gs pos="100000">
                      <a:srgbClr val="FFFFFF"/>
                    </a:gs>
                  </a:gsLst>
                  <a:lin ang="5400000" scaled="0"/>
                </a:gradFill>
                <a:latin typeface="+mj-lt"/>
                <a:ea typeface="Segoe UI" pitchFamily="34" charset="0"/>
                <a:cs typeface="Segoe UI" pitchFamily="34" charset="0"/>
              </a:rPr>
              <a:t>private cloud</a:t>
            </a:r>
          </a:p>
        </p:txBody>
      </p:sp>
      <p:sp>
        <p:nvSpPr>
          <p:cNvPr id="14" name="Rectangle 13"/>
          <p:cNvSpPr>
            <a:spLocks noChangeAspect="1"/>
          </p:cNvSpPr>
          <p:nvPr/>
        </p:nvSpPr>
        <p:spPr bwMode="auto">
          <a:xfrm>
            <a:off x="5966611" y="2329042"/>
            <a:ext cx="2419848" cy="219986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ctr" anchorCtr="0"/>
          <a:lstStyle/>
          <a:p>
            <a:pPr algn="ctr" defTabSz="914085"/>
            <a:r>
              <a:rPr lang="en-US" sz="3733" spc="-100" dirty="0">
                <a:gradFill>
                  <a:gsLst>
                    <a:gs pos="0">
                      <a:srgbClr val="FFFFFF"/>
                    </a:gs>
                    <a:gs pos="100000">
                      <a:srgbClr val="FFFFFF"/>
                    </a:gs>
                  </a:gsLst>
                  <a:lin ang="5400000" scaled="0"/>
                </a:gradFill>
                <a:latin typeface="+mj-lt"/>
                <a:ea typeface="Segoe UI" pitchFamily="34" charset="0"/>
                <a:cs typeface="Segoe UI" pitchFamily="34" charset="0"/>
              </a:rPr>
              <a:t>hybrid cloud</a:t>
            </a:r>
          </a:p>
        </p:txBody>
      </p:sp>
      <p:grpSp>
        <p:nvGrpSpPr>
          <p:cNvPr id="19" name="Group 18"/>
          <p:cNvGrpSpPr/>
          <p:nvPr/>
        </p:nvGrpSpPr>
        <p:grpSpPr>
          <a:xfrm>
            <a:off x="2" y="0"/>
            <a:ext cx="5853831" cy="6858000"/>
            <a:chOff x="1" y="0"/>
            <a:chExt cx="5853831" cy="6858000"/>
          </a:xfrm>
        </p:grpSpPr>
        <p:sp>
          <p:nvSpPr>
            <p:cNvPr id="20" name="Rectangle 19"/>
            <p:cNvSpPr/>
            <p:nvPr/>
          </p:nvSpPr>
          <p:spPr bwMode="auto">
            <a:xfrm>
              <a:off x="1" y="0"/>
              <a:ext cx="5853831" cy="68580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27" tIns="89609" rIns="44803" bIns="143367" numCol="1" spcCol="0" rtlCol="0" fromWordArt="0" anchor="t" anchorCtr="0" forceAA="0" compatLnSpc="1">
              <a:prstTxWarp prst="textNoShape">
                <a:avLst/>
              </a:prstTxWarp>
              <a:noAutofit/>
            </a:bodyPr>
            <a:lstStyle/>
            <a:p>
              <a:pPr marL="0" lvl="2" defTabSz="1164418" fontAlgn="base">
                <a:spcBef>
                  <a:spcPct val="0"/>
                </a:spcBef>
                <a:spcAft>
                  <a:spcPct val="0"/>
                </a:spcAft>
              </a:pPr>
              <a:endParaRPr lang="en-US" sz="1400" kern="0" spc="-100" dirty="0">
                <a:ln w="3175">
                  <a:noFill/>
                </a:ln>
                <a:gradFill>
                  <a:gsLst>
                    <a:gs pos="0">
                      <a:srgbClr val="FFFFFF"/>
                    </a:gs>
                    <a:gs pos="100000">
                      <a:srgbClr val="FFFFFF"/>
                    </a:gs>
                  </a:gsLst>
                  <a:lin ang="5400000" scaled="0"/>
                </a:gradFill>
                <a:cs typeface="Segoe UI" pitchFamily="34"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18" y="1802297"/>
              <a:ext cx="5383693" cy="1291559"/>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17" y="3662011"/>
              <a:ext cx="5418264" cy="1274885"/>
            </a:xfrm>
            <a:prstGeom prst="rect">
              <a:avLst/>
            </a:prstGeom>
          </p:spPr>
        </p:pic>
      </p:grpSp>
      <p:sp>
        <p:nvSpPr>
          <p:cNvPr id="23" name="Rectangle 22"/>
          <p:cNvSpPr/>
          <p:nvPr/>
        </p:nvSpPr>
        <p:spPr bwMode="auto">
          <a:xfrm>
            <a:off x="8499238" y="-29"/>
            <a:ext cx="3692764" cy="6858000"/>
          </a:xfrm>
          <a:prstGeom prst="rect">
            <a:avLst/>
          </a:prstGeom>
          <a:solidFill>
            <a:srgbClr val="681684">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27" tIns="89609" rIns="44803" bIns="143367" numCol="1" spcCol="0" rtlCol="0" fromWordArt="0" anchor="t" anchorCtr="0" forceAA="0" compatLnSpc="1">
            <a:prstTxWarp prst="textNoShape">
              <a:avLst/>
            </a:prstTxWarp>
            <a:noAutofit/>
          </a:bodyPr>
          <a:lstStyle/>
          <a:p>
            <a:pPr marL="0" lvl="2" defTabSz="1164418" fontAlgn="base">
              <a:spcBef>
                <a:spcPct val="0"/>
              </a:spcBef>
              <a:spcAft>
                <a:spcPct val="0"/>
              </a:spcAft>
            </a:pPr>
            <a:endParaRPr lang="en-US" sz="1400" kern="0" spc="-100" dirty="0">
              <a:ln w="3175">
                <a:noFill/>
              </a:ln>
              <a:gradFill>
                <a:gsLst>
                  <a:gs pos="0">
                    <a:srgbClr val="FFFFFF"/>
                  </a:gs>
                  <a:gs pos="100000">
                    <a:srgbClr val="FFFFFF"/>
                  </a:gs>
                </a:gsLst>
                <a:lin ang="5400000" scaled="0"/>
              </a:gradFill>
              <a:cs typeface="Segoe UI" pitchFamily="34" charset="0"/>
            </a:endParaRPr>
          </a:p>
        </p:txBody>
      </p:sp>
      <p:sp>
        <p:nvSpPr>
          <p:cNvPr id="2" name="TextBox 1"/>
          <p:cNvSpPr txBox="1"/>
          <p:nvPr/>
        </p:nvSpPr>
        <p:spPr>
          <a:xfrm>
            <a:off x="8625438" y="1446933"/>
            <a:ext cx="3440364" cy="3988784"/>
          </a:xfrm>
          <a:prstGeom prst="rect">
            <a:avLst/>
          </a:prstGeom>
          <a:noFill/>
        </p:spPr>
        <p:txBody>
          <a:bodyPr wrap="none" lIns="182880" tIns="146304" rIns="182880" bIns="146304" rtlCol="0">
            <a:spAutoFit/>
          </a:bodyPr>
          <a:lstStyle/>
          <a:p>
            <a:pPr algn="ctr" defTabSz="914053" fontAlgn="base">
              <a:spcBef>
                <a:spcPts val="1800"/>
              </a:spcBef>
              <a:spcAft>
                <a:spcPct val="0"/>
              </a:spcAft>
            </a:pPr>
            <a:r>
              <a:rPr lang="en-US" sz="3600" dirty="0">
                <a:latin typeface="+mj-lt"/>
              </a:rPr>
              <a:t>.NET</a:t>
            </a:r>
          </a:p>
          <a:p>
            <a:pPr algn="ctr" defTabSz="914053" fontAlgn="base">
              <a:spcBef>
                <a:spcPts val="1800"/>
              </a:spcBef>
              <a:spcAft>
                <a:spcPct val="0"/>
              </a:spcAft>
            </a:pPr>
            <a:r>
              <a:rPr lang="en-US" sz="3600" dirty="0">
                <a:latin typeface="+mj-lt"/>
              </a:rPr>
              <a:t>Hyper-V</a:t>
            </a:r>
          </a:p>
          <a:p>
            <a:pPr algn="ctr" defTabSz="914053" fontAlgn="base">
              <a:spcBef>
                <a:spcPts val="1800"/>
              </a:spcBef>
              <a:spcAft>
                <a:spcPct val="0"/>
              </a:spcAft>
            </a:pPr>
            <a:r>
              <a:rPr lang="en-US" sz="3600" dirty="0">
                <a:latin typeface="+mj-lt"/>
              </a:rPr>
              <a:t>Visual Studio</a:t>
            </a:r>
          </a:p>
          <a:p>
            <a:pPr algn="ctr" defTabSz="914053" fontAlgn="base">
              <a:spcBef>
                <a:spcPts val="1800"/>
              </a:spcBef>
              <a:spcAft>
                <a:spcPct val="0"/>
              </a:spcAft>
            </a:pPr>
            <a:r>
              <a:rPr lang="en-US" sz="3600" dirty="0">
                <a:latin typeface="+mj-lt"/>
              </a:rPr>
              <a:t>System Center</a:t>
            </a:r>
          </a:p>
          <a:p>
            <a:pPr algn="ctr" defTabSz="914053" fontAlgn="base">
              <a:spcBef>
                <a:spcPts val="1800"/>
              </a:spcBef>
              <a:spcAft>
                <a:spcPct val="0"/>
              </a:spcAft>
            </a:pPr>
            <a:r>
              <a:rPr lang="en-US" sz="3600" dirty="0">
                <a:latin typeface="+mj-lt"/>
              </a:rPr>
              <a:t>Active Directory</a:t>
            </a:r>
          </a:p>
        </p:txBody>
      </p:sp>
    </p:spTree>
    <p:extLst>
      <p:ext uri="{BB962C8B-B14F-4D97-AF65-F5344CB8AC3E}">
        <p14:creationId xmlns:p14="http://schemas.microsoft.com/office/powerpoint/2010/main" val="2715381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3"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5177482" y="1833979"/>
            <a:ext cx="6896999" cy="3868851"/>
          </a:xfrm>
          <a:prstGeom prst="rect">
            <a:avLst/>
          </a:prstGeom>
          <a:solidFill>
            <a:srgbClr val="3319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t" anchorCtr="0"/>
          <a:lstStyle/>
          <a:p>
            <a:pPr algn="ctr" defTabSz="914016"/>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5263983" y="1909146"/>
            <a:ext cx="6723947" cy="836887"/>
            <a:chOff x="3764186" y="-668366"/>
            <a:chExt cx="8585337" cy="1287707"/>
          </a:xfrm>
        </p:grpSpPr>
        <p:sp>
          <p:nvSpPr>
            <p:cNvPr id="39" name="Rectangle 38"/>
            <p:cNvSpPr/>
            <p:nvPr/>
          </p:nvSpPr>
          <p:spPr bwMode="auto">
            <a:xfrm>
              <a:off x="3764186" y="-668366"/>
              <a:ext cx="8585337" cy="11783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r>
                <a:rPr lang="en-US" sz="3137" spc="-100" dirty="0">
                  <a:solidFill>
                    <a:srgbClr val="FFFFFF"/>
                  </a:solidFill>
                  <a:latin typeface="Segoe UI Light"/>
                  <a:ea typeface="Segoe UI" pitchFamily="34" charset="0"/>
                  <a:cs typeface="Segoe UI" pitchFamily="34" charset="0"/>
                </a:rPr>
                <a:t>Programming Model + Tools</a:t>
              </a:r>
            </a:p>
          </p:txBody>
        </p:sp>
        <p:grpSp>
          <p:nvGrpSpPr>
            <p:cNvPr id="15" name="Group 14" hidden="1"/>
            <p:cNvGrpSpPr/>
            <p:nvPr/>
          </p:nvGrpSpPr>
          <p:grpSpPr>
            <a:xfrm>
              <a:off x="4719667" y="510351"/>
              <a:ext cx="6690454" cy="108990"/>
              <a:chOff x="4719667" y="498991"/>
              <a:chExt cx="6690454" cy="108990"/>
            </a:xfrm>
          </p:grpSpPr>
          <p:sp>
            <p:nvSpPr>
              <p:cNvPr id="14" name="Rectangle 13"/>
              <p:cNvSpPr/>
              <p:nvPr/>
            </p:nvSpPr>
            <p:spPr bwMode="auto">
              <a:xfrm>
                <a:off x="4719667"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00" name="Rectangle 99"/>
              <p:cNvSpPr/>
              <p:nvPr/>
            </p:nvSpPr>
            <p:spPr bwMode="auto">
              <a:xfrm>
                <a:off x="5469361"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01" name="Rectangle 100"/>
              <p:cNvSpPr/>
              <p:nvPr/>
            </p:nvSpPr>
            <p:spPr bwMode="auto">
              <a:xfrm>
                <a:off x="10189027"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02" name="Rectangle 101"/>
              <p:cNvSpPr/>
              <p:nvPr/>
            </p:nvSpPr>
            <p:spPr bwMode="auto">
              <a:xfrm>
                <a:off x="10938722"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15" name="Rectangle 114"/>
              <p:cNvSpPr/>
              <p:nvPr/>
            </p:nvSpPr>
            <p:spPr bwMode="auto">
              <a:xfrm>
                <a:off x="7452048"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16" name="Rectangle 115"/>
              <p:cNvSpPr/>
              <p:nvPr/>
            </p:nvSpPr>
            <p:spPr bwMode="auto">
              <a:xfrm>
                <a:off x="8201742" y="498991"/>
                <a:ext cx="471399" cy="10899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grpSp>
      </p:grpSp>
      <p:grpSp>
        <p:nvGrpSpPr>
          <p:cNvPr id="31" name="Group 30"/>
          <p:cNvGrpSpPr/>
          <p:nvPr/>
        </p:nvGrpSpPr>
        <p:grpSpPr>
          <a:xfrm>
            <a:off x="5263983" y="2710959"/>
            <a:ext cx="2221992" cy="857133"/>
            <a:chOff x="6685655" y="2528908"/>
            <a:chExt cx="2788385" cy="3211560"/>
          </a:xfrm>
        </p:grpSpPr>
        <p:sp>
          <p:nvSpPr>
            <p:cNvPr id="88" name="Rectangle 87"/>
            <p:cNvSpPr/>
            <p:nvPr/>
          </p:nvSpPr>
          <p:spPr bwMode="auto">
            <a:xfrm>
              <a:off x="6685655" y="2528908"/>
              <a:ext cx="2788385"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r>
                <a:rPr lang="en-US" sz="3137" spc="-100" dirty="0">
                  <a:solidFill>
                    <a:srgbClr val="FFFFFF"/>
                  </a:solidFill>
                  <a:latin typeface="Segoe UI Light"/>
                  <a:ea typeface="Segoe UI" pitchFamily="34" charset="0"/>
                  <a:cs typeface="Segoe UI" pitchFamily="34" charset="0"/>
                </a:rPr>
                <a:t>Identity</a:t>
              </a:r>
            </a:p>
          </p:txBody>
        </p:sp>
        <p:sp>
          <p:nvSpPr>
            <p:cNvPr id="124" name="Rectangle 123" hidden="1"/>
            <p:cNvSpPr/>
            <p:nvPr/>
          </p:nvSpPr>
          <p:spPr bwMode="auto">
            <a:xfrm>
              <a:off x="7481524" y="5622837"/>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25" name="Rectangle 124" hidden="1"/>
            <p:cNvSpPr/>
            <p:nvPr/>
          </p:nvSpPr>
          <p:spPr bwMode="auto">
            <a:xfrm>
              <a:off x="8231218" y="5622837"/>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grpSp>
      <p:grpSp>
        <p:nvGrpSpPr>
          <p:cNvPr id="30" name="Group 29"/>
          <p:cNvGrpSpPr/>
          <p:nvPr/>
        </p:nvGrpSpPr>
        <p:grpSpPr>
          <a:xfrm>
            <a:off x="7515017" y="2709633"/>
            <a:ext cx="2221992" cy="856545"/>
            <a:chOff x="3774183" y="2528908"/>
            <a:chExt cx="2803314" cy="3209357"/>
          </a:xfrm>
        </p:grpSpPr>
        <p:sp>
          <p:nvSpPr>
            <p:cNvPr id="65" name="Rectangle 64"/>
            <p:cNvSpPr/>
            <p:nvPr/>
          </p:nvSpPr>
          <p:spPr bwMode="auto">
            <a:xfrm>
              <a:off x="3774183" y="2528908"/>
              <a:ext cx="2803314"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r>
                <a:rPr lang="en-US" sz="3137" spc="-100" dirty="0">
                  <a:solidFill>
                    <a:srgbClr val="FFFFFF"/>
                  </a:solidFill>
                  <a:latin typeface="Segoe UI Light"/>
                  <a:ea typeface="Segoe UI" pitchFamily="34" charset="0"/>
                  <a:cs typeface="Segoe UI" pitchFamily="34" charset="0"/>
                </a:rPr>
                <a:t>Integration</a:t>
              </a:r>
            </a:p>
          </p:txBody>
        </p:sp>
        <p:sp>
          <p:nvSpPr>
            <p:cNvPr id="122" name="Rectangle 121" hidden="1"/>
            <p:cNvSpPr/>
            <p:nvPr/>
          </p:nvSpPr>
          <p:spPr bwMode="auto">
            <a:xfrm>
              <a:off x="4613923" y="5620634"/>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23" name="Rectangle 122" hidden="1"/>
            <p:cNvSpPr/>
            <p:nvPr/>
          </p:nvSpPr>
          <p:spPr bwMode="auto">
            <a:xfrm>
              <a:off x="5363617" y="5620634"/>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grpSp>
      <p:grpSp>
        <p:nvGrpSpPr>
          <p:cNvPr id="32" name="Group 31"/>
          <p:cNvGrpSpPr/>
          <p:nvPr/>
        </p:nvGrpSpPr>
        <p:grpSpPr>
          <a:xfrm>
            <a:off x="9766052" y="2712008"/>
            <a:ext cx="2221992" cy="857533"/>
            <a:chOff x="9569698" y="2528908"/>
            <a:chExt cx="2777809" cy="3213059"/>
          </a:xfrm>
        </p:grpSpPr>
        <p:sp>
          <p:nvSpPr>
            <p:cNvPr id="85" name="Rectangle 84"/>
            <p:cNvSpPr/>
            <p:nvPr/>
          </p:nvSpPr>
          <p:spPr bwMode="auto">
            <a:xfrm>
              <a:off x="9569698" y="2528908"/>
              <a:ext cx="2777809" cy="309392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r>
                <a:rPr lang="en-US" sz="3137" spc="-100" dirty="0">
                  <a:solidFill>
                    <a:srgbClr val="FFFFFF"/>
                  </a:solidFill>
                  <a:latin typeface="Segoe UI Light"/>
                  <a:ea typeface="Segoe UI" pitchFamily="34" charset="0"/>
                  <a:cs typeface="Segoe UI" pitchFamily="34" charset="0"/>
                </a:rPr>
                <a:t>Data</a:t>
              </a:r>
            </a:p>
          </p:txBody>
        </p:sp>
        <p:sp>
          <p:nvSpPr>
            <p:cNvPr id="126" name="Rectangle 125" hidden="1"/>
            <p:cNvSpPr/>
            <p:nvPr/>
          </p:nvSpPr>
          <p:spPr bwMode="auto">
            <a:xfrm>
              <a:off x="10394967" y="5624336"/>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27" name="Rectangle 126" hidden="1"/>
            <p:cNvSpPr/>
            <p:nvPr/>
          </p:nvSpPr>
          <p:spPr bwMode="auto">
            <a:xfrm>
              <a:off x="11144661" y="5624336"/>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grpSp>
      <p:grpSp>
        <p:nvGrpSpPr>
          <p:cNvPr id="103" name="Group 102"/>
          <p:cNvGrpSpPr/>
          <p:nvPr/>
        </p:nvGrpSpPr>
        <p:grpSpPr>
          <a:xfrm>
            <a:off x="5263983" y="3580663"/>
            <a:ext cx="6723947" cy="997323"/>
            <a:chOff x="3764186" y="-654202"/>
            <a:chExt cx="8585337" cy="1296364"/>
          </a:xfrm>
        </p:grpSpPr>
        <p:sp>
          <p:nvSpPr>
            <p:cNvPr id="111" name="Rectangle 110"/>
            <p:cNvSpPr/>
            <p:nvPr/>
          </p:nvSpPr>
          <p:spPr bwMode="auto">
            <a:xfrm>
              <a:off x="3764186" y="-654202"/>
              <a:ext cx="8585337" cy="11783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r>
                <a:rPr lang="en-US" sz="3137" spc="-100" dirty="0" err="1">
                  <a:solidFill>
                    <a:srgbClr val="FFFFFF"/>
                  </a:solidFill>
                  <a:latin typeface="Segoe UI Light"/>
                  <a:ea typeface="Segoe UI" pitchFamily="34" charset="0"/>
                  <a:cs typeface="Segoe UI" pitchFamily="34" charset="0"/>
                </a:rPr>
                <a:t>IaaS</a:t>
              </a:r>
              <a:r>
                <a:rPr lang="en-US" sz="3137" spc="-100" dirty="0">
                  <a:solidFill>
                    <a:srgbClr val="FFFFFF"/>
                  </a:solidFill>
                  <a:latin typeface="Segoe UI Light"/>
                  <a:ea typeface="Segoe UI" pitchFamily="34" charset="0"/>
                  <a:cs typeface="Segoe UI" pitchFamily="34" charset="0"/>
                </a:rPr>
                <a:t> + </a:t>
              </a:r>
              <a:r>
                <a:rPr lang="en-US" sz="3137" spc="-100" dirty="0" err="1">
                  <a:solidFill>
                    <a:srgbClr val="FFFFFF"/>
                  </a:solidFill>
                  <a:latin typeface="Segoe UI Light"/>
                  <a:ea typeface="Segoe UI" pitchFamily="34" charset="0"/>
                  <a:cs typeface="Segoe UI" pitchFamily="34" charset="0"/>
                </a:rPr>
                <a:t>PaaS</a:t>
              </a:r>
              <a:endParaRPr lang="en-US" sz="3137" spc="-100" dirty="0">
                <a:solidFill>
                  <a:srgbClr val="FFFFFF"/>
                </a:solidFill>
                <a:latin typeface="Segoe UI Light"/>
                <a:ea typeface="Segoe UI" pitchFamily="34" charset="0"/>
                <a:cs typeface="Segoe UI" pitchFamily="34" charset="0"/>
              </a:endParaRPr>
            </a:p>
          </p:txBody>
        </p:sp>
        <p:grpSp>
          <p:nvGrpSpPr>
            <p:cNvPr id="106" name="Group 105"/>
            <p:cNvGrpSpPr/>
            <p:nvPr/>
          </p:nvGrpSpPr>
          <p:grpSpPr>
            <a:xfrm>
              <a:off x="4632139" y="524531"/>
              <a:ext cx="6777982" cy="117631"/>
              <a:chOff x="4632139" y="513171"/>
              <a:chExt cx="6777982" cy="117631"/>
            </a:xfrm>
          </p:grpSpPr>
          <p:sp>
            <p:nvSpPr>
              <p:cNvPr id="107" name="Rectangle 106" hidden="1"/>
              <p:cNvSpPr/>
              <p:nvPr/>
            </p:nvSpPr>
            <p:spPr bwMode="auto">
              <a:xfrm>
                <a:off x="4632139"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08" name="Rectangle 107" hidden="1"/>
              <p:cNvSpPr/>
              <p:nvPr/>
            </p:nvSpPr>
            <p:spPr bwMode="auto">
              <a:xfrm>
                <a:off x="5381834"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09" name="Rectangle 108" hidden="1"/>
              <p:cNvSpPr/>
              <p:nvPr/>
            </p:nvSpPr>
            <p:spPr bwMode="auto">
              <a:xfrm>
                <a:off x="10189029"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10" name="Rectangle 109" hidden="1"/>
              <p:cNvSpPr/>
              <p:nvPr/>
            </p:nvSpPr>
            <p:spPr bwMode="auto">
              <a:xfrm>
                <a:off x="10938722"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13" name="Rectangle 112" hidden="1"/>
              <p:cNvSpPr/>
              <p:nvPr/>
            </p:nvSpPr>
            <p:spPr bwMode="auto">
              <a:xfrm>
                <a:off x="7433387"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sp>
            <p:nvSpPr>
              <p:cNvPr id="114" name="Rectangle 113" hidden="1"/>
              <p:cNvSpPr/>
              <p:nvPr/>
            </p:nvSpPr>
            <p:spPr bwMode="auto">
              <a:xfrm>
                <a:off x="8183081" y="513171"/>
                <a:ext cx="471399" cy="1176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endParaRPr lang="en-US" sz="3137" spc="-100" dirty="0">
                  <a:solidFill>
                    <a:srgbClr val="FFFFFF"/>
                  </a:solidFill>
                  <a:latin typeface="Segoe UI Light"/>
                  <a:ea typeface="Segoe UI" pitchFamily="34" charset="0"/>
                  <a:cs typeface="Segoe UI" pitchFamily="34" charset="0"/>
                </a:endParaRPr>
              </a:p>
            </p:txBody>
          </p:sp>
        </p:grpSp>
      </p:grpSp>
      <p:sp>
        <p:nvSpPr>
          <p:cNvPr id="60" name="Rectangle 59"/>
          <p:cNvSpPr/>
          <p:nvPr/>
        </p:nvSpPr>
        <p:spPr bwMode="auto">
          <a:xfrm>
            <a:off x="5263983" y="4530890"/>
            <a:ext cx="6723947" cy="108474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68927" tIns="89643" rIns="268927" bIns="89643" rtlCol="0" anchor="ctr" anchorCtr="0"/>
          <a:lstStyle/>
          <a:p>
            <a:pPr defTabSz="914016"/>
            <a:r>
              <a:rPr lang="en-US" sz="3137" spc="-100" dirty="0">
                <a:solidFill>
                  <a:srgbClr val="FFFFFF"/>
                </a:solidFill>
                <a:latin typeface="Segoe UI Light"/>
                <a:ea typeface="Segoe UI" pitchFamily="34" charset="0"/>
                <a:cs typeface="Segoe UI" pitchFamily="34" charset="0"/>
              </a:rPr>
              <a:t>Microsoft Cloud Infrastructure</a:t>
            </a: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1" y="2805617"/>
            <a:ext cx="5383693" cy="1291559"/>
          </a:xfrm>
          <a:prstGeom prst="rect">
            <a:avLst/>
          </a:prstGeom>
        </p:spPr>
      </p:pic>
    </p:spTree>
    <p:extLst>
      <p:ext uri="{BB962C8B-B14F-4D97-AF65-F5344CB8AC3E}">
        <p14:creationId xmlns:p14="http://schemas.microsoft.com/office/powerpoint/2010/main" val="1136576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10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10" presetClass="entr" presetSubtype="0" fill="hold" grpId="0" nodeType="afterEffect">
                                  <p:stCondLst>
                                    <p:cond delay="5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p:cNvSpPr/>
          <p:nvPr/>
        </p:nvSpPr>
        <p:spPr bwMode="auto">
          <a:xfrm>
            <a:off x="9757809" y="2559393"/>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sp>
        <p:nvSpPr>
          <p:cNvPr id="14" name="Rectangle 13"/>
          <p:cNvSpPr/>
          <p:nvPr/>
        </p:nvSpPr>
        <p:spPr bwMode="auto">
          <a:xfrm>
            <a:off x="1167056" y="2537871"/>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sp>
        <p:nvSpPr>
          <p:cNvPr id="13" name="Rectangle 12"/>
          <p:cNvSpPr/>
          <p:nvPr/>
        </p:nvSpPr>
        <p:spPr bwMode="auto">
          <a:xfrm>
            <a:off x="4088043" y="2559394"/>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sp>
        <p:nvSpPr>
          <p:cNvPr id="12" name="Rectangle 11"/>
          <p:cNvSpPr/>
          <p:nvPr/>
        </p:nvSpPr>
        <p:spPr bwMode="auto">
          <a:xfrm>
            <a:off x="6999776" y="2559394"/>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088206" y="2809367"/>
            <a:ext cx="947647" cy="947647"/>
          </a:xfrm>
          <a:prstGeom prst="rect">
            <a:avLst/>
          </a:prstGeom>
          <a:effectLst>
            <a:outerShdw blurRad="50800" dist="50800" dir="5400000" algn="ctr" rotWithShape="0">
              <a:schemeClr val="bg1">
                <a:alpha val="13000"/>
              </a:schemeClr>
            </a:outerShdw>
          </a:effectLst>
        </p:spPr>
      </p:pic>
      <p:sp>
        <p:nvSpPr>
          <p:cNvPr id="3" name="TextBox 2"/>
          <p:cNvSpPr txBox="1"/>
          <p:nvPr/>
        </p:nvSpPr>
        <p:spPr>
          <a:xfrm>
            <a:off x="9990529" y="3980719"/>
            <a:ext cx="1143000" cy="584775"/>
          </a:xfrm>
          <a:prstGeom prst="rect">
            <a:avLst/>
          </a:prstGeom>
          <a:noFill/>
        </p:spPr>
        <p:txBody>
          <a:bodyPr wrap="square" rtlCol="0">
            <a:spAutoFit/>
          </a:bodyPr>
          <a:lstStyle/>
          <a:p>
            <a:pPr algn="ctr"/>
            <a:r>
              <a:rPr lang="en-US" sz="3200" dirty="0">
                <a:solidFill>
                  <a:schemeClr val="bg2"/>
                </a:solidFill>
              </a:rPr>
              <a:t>web</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82663" y="2673591"/>
            <a:ext cx="1219200" cy="1219200"/>
          </a:xfrm>
          <a:prstGeom prst="rect">
            <a:avLst/>
          </a:prstGeom>
        </p:spPr>
      </p:pic>
      <p:sp>
        <p:nvSpPr>
          <p:cNvPr id="7" name="TextBox 6"/>
          <p:cNvSpPr txBox="1"/>
          <p:nvPr/>
        </p:nvSpPr>
        <p:spPr>
          <a:xfrm>
            <a:off x="3589538" y="3980719"/>
            <a:ext cx="2605455" cy="584775"/>
          </a:xfrm>
          <a:prstGeom prst="rect">
            <a:avLst/>
          </a:prstGeom>
          <a:noFill/>
        </p:spPr>
        <p:txBody>
          <a:bodyPr wrap="square" rtlCol="0">
            <a:spAutoFit/>
          </a:bodyPr>
          <a:lstStyle/>
          <a:p>
            <a:r>
              <a:rPr lang="en-US" sz="3200" dirty="0" err="1">
                <a:solidFill>
                  <a:schemeClr val="bg2"/>
                </a:solidFill>
              </a:rPr>
              <a:t>dev</a:t>
            </a:r>
            <a:r>
              <a:rPr lang="en-US" sz="3200" dirty="0">
                <a:solidFill>
                  <a:schemeClr val="bg2"/>
                </a:solidFill>
              </a:rPr>
              <a:t>, test, run</a:t>
            </a:r>
          </a:p>
        </p:txBody>
      </p:sp>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61676" y="2652069"/>
            <a:ext cx="1219200" cy="1219200"/>
          </a:xfrm>
          <a:prstGeom prst="rect">
            <a:avLst/>
          </a:prstGeom>
        </p:spPr>
      </p:pic>
      <p:sp>
        <p:nvSpPr>
          <p:cNvPr id="9" name="TextBox 8"/>
          <p:cNvSpPr txBox="1"/>
          <p:nvPr/>
        </p:nvSpPr>
        <p:spPr>
          <a:xfrm>
            <a:off x="669820" y="3937673"/>
            <a:ext cx="2644213" cy="584775"/>
          </a:xfrm>
          <a:prstGeom prst="rect">
            <a:avLst/>
          </a:prstGeom>
          <a:noFill/>
        </p:spPr>
        <p:txBody>
          <a:bodyPr wrap="square" rtlCol="0">
            <a:spAutoFit/>
          </a:bodyPr>
          <a:lstStyle/>
          <a:p>
            <a:pPr algn="ctr"/>
            <a:r>
              <a:rPr lang="en-US" sz="3200" dirty="0">
                <a:solidFill>
                  <a:schemeClr val="bg2"/>
                </a:solidFill>
              </a:rPr>
              <a:t>extend</a:t>
            </a:r>
          </a:p>
        </p:txBody>
      </p:sp>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194396" y="2673592"/>
            <a:ext cx="1219200" cy="1219200"/>
          </a:xfrm>
          <a:prstGeom prst="rect">
            <a:avLst/>
          </a:prstGeom>
        </p:spPr>
      </p:pic>
      <p:sp>
        <p:nvSpPr>
          <p:cNvPr id="11" name="TextBox 10"/>
          <p:cNvSpPr txBox="1"/>
          <p:nvPr/>
        </p:nvSpPr>
        <p:spPr>
          <a:xfrm>
            <a:off x="6991476" y="3950463"/>
            <a:ext cx="1625040" cy="584775"/>
          </a:xfrm>
          <a:prstGeom prst="rect">
            <a:avLst/>
          </a:prstGeom>
          <a:noFill/>
        </p:spPr>
        <p:txBody>
          <a:bodyPr wrap="square" rtlCol="0">
            <a:spAutoFit/>
          </a:bodyPr>
          <a:lstStyle/>
          <a:p>
            <a:pPr algn="ctr"/>
            <a:r>
              <a:rPr lang="en-US" sz="3200" dirty="0">
                <a:solidFill>
                  <a:schemeClr val="bg2"/>
                </a:solidFill>
              </a:rPr>
              <a:t>mobile</a:t>
            </a:r>
          </a:p>
        </p:txBody>
      </p:sp>
    </p:spTree>
    <p:extLst>
      <p:ext uri="{BB962C8B-B14F-4D97-AF65-F5344CB8AC3E}">
        <p14:creationId xmlns:p14="http://schemas.microsoft.com/office/powerpoint/2010/main" val="286174166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p:cNvSpPr/>
          <p:nvPr/>
        </p:nvSpPr>
        <p:spPr bwMode="auto">
          <a:xfrm>
            <a:off x="5843229" y="-1"/>
            <a:ext cx="6348771" cy="6923964"/>
          </a:xfrm>
          <a:prstGeom prst="rect">
            <a:avLst/>
          </a:prstGeom>
          <a:solidFill>
            <a:srgbClr val="68217A">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7045" tIns="80648" rIns="134408" bIns="67203" numCol="1" spcCol="0" rtlCol="0" fromWordArt="0" anchor="ctr" anchorCtr="0" forceAA="0" compatLnSpc="1">
            <a:prstTxWarp prst="textNoShape">
              <a:avLst/>
            </a:prstTxWarp>
            <a:noAutofit/>
          </a:bodyPr>
          <a:lstStyle/>
          <a:p>
            <a:pPr marL="0" lvl="1" algn="ctr" defTabSz="685326">
              <a:lnSpc>
                <a:spcPct val="80000"/>
              </a:lnSpc>
            </a:pPr>
            <a:endParaRPr lang="en-US" sz="2025" kern="0" spc="-75" dirty="0">
              <a:ln w="3175">
                <a:noFill/>
              </a:ln>
              <a:solidFill>
                <a:prstClr val="white"/>
              </a:solidFill>
              <a:latin typeface="Segoe UI Light"/>
              <a:cs typeface="Segoe UI" pitchFamily="34" charset="0"/>
            </a:endParaRPr>
          </a:p>
        </p:txBody>
      </p:sp>
      <p:sp>
        <p:nvSpPr>
          <p:cNvPr id="28" name="Rectangle 27"/>
          <p:cNvSpPr/>
          <p:nvPr/>
        </p:nvSpPr>
        <p:spPr bwMode="auto">
          <a:xfrm>
            <a:off x="8234441" y="2711385"/>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sp>
        <p:nvSpPr>
          <p:cNvPr id="7" name="Title 4"/>
          <p:cNvSpPr txBox="1">
            <a:spLocks/>
          </p:cNvSpPr>
          <p:nvPr/>
        </p:nvSpPr>
        <p:spPr>
          <a:xfrm>
            <a:off x="440820" y="2980475"/>
            <a:ext cx="4938635" cy="826071"/>
          </a:xfrm>
          <a:prstGeom prst="rect">
            <a:avLst/>
          </a:prstGeom>
        </p:spPr>
        <p:txBody>
          <a:bodyPr/>
          <a:lstStyle>
            <a:defPPr>
              <a:defRPr lang="en-US"/>
            </a:defPPr>
            <a:lvl1pPr algn="ctr" defTabSz="686047">
              <a:lnSpc>
                <a:spcPct val="90000"/>
              </a:lnSpc>
              <a:spcBef>
                <a:spcPct val="0"/>
              </a:spcBef>
              <a:buNone/>
              <a:defRPr sz="4800" b="0" cap="none" spc="-75" baseline="0">
                <a:ln w="3175">
                  <a:noFill/>
                </a:ln>
                <a:solidFill>
                  <a:srgbClr val="681684"/>
                </a:solidFill>
                <a:effectLst/>
                <a:latin typeface="Segoe UI Light"/>
                <a:cs typeface="Segoe UI Light"/>
              </a:defRPr>
            </a:lvl1pPr>
          </a:lstStyle>
          <a:p>
            <a:r>
              <a:rPr lang="en-US" dirty="0">
                <a:solidFill>
                  <a:schemeClr val="bg2"/>
                </a:solidFill>
              </a:rPr>
              <a:t>Open Platform</a:t>
            </a:r>
          </a:p>
        </p:txBody>
      </p:sp>
      <p:sp>
        <p:nvSpPr>
          <p:cNvPr id="10" name="Rectangle 9"/>
          <p:cNvSpPr/>
          <p:nvPr/>
        </p:nvSpPr>
        <p:spPr bwMode="auto">
          <a:xfrm>
            <a:off x="8234441" y="1064667"/>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pic>
        <p:nvPicPr>
          <p:cNvPr id="11" name="Picture 2" descr="node.j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7267" y="3218401"/>
            <a:ext cx="1300044" cy="3502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bwMode="auto">
          <a:xfrm>
            <a:off x="10062633" y="2705199"/>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sp>
        <p:nvSpPr>
          <p:cNvPr id="16" name="Rectangle 15"/>
          <p:cNvSpPr/>
          <p:nvPr/>
        </p:nvSpPr>
        <p:spPr bwMode="auto">
          <a:xfrm>
            <a:off x="6404365" y="2705201"/>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pic>
        <p:nvPicPr>
          <p:cNvPr id="17" name="Picture 12" descr="http://fc05.deviantart.net/fs70/i/2012/048/7/6/the_new_windows_logo__original_and_colored__by_dakirby309-d4q2ybv.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53947" y="3040193"/>
            <a:ext cx="709280" cy="7776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auto">
          <a:xfrm>
            <a:off x="6406248" y="4360369"/>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sp>
        <p:nvSpPr>
          <p:cNvPr id="22" name="Rectangle 21"/>
          <p:cNvSpPr/>
          <p:nvPr/>
        </p:nvSpPr>
        <p:spPr bwMode="auto">
          <a:xfrm>
            <a:off x="8234441" y="4360369"/>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sp>
        <p:nvSpPr>
          <p:cNvPr id="25" name="Rectangle 24"/>
          <p:cNvSpPr/>
          <p:nvPr/>
        </p:nvSpPr>
        <p:spPr bwMode="auto">
          <a:xfrm>
            <a:off x="10062633" y="4360369"/>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pic>
        <p:nvPicPr>
          <p:cNvPr id="29" name="Picture 2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73315" y="4463731"/>
            <a:ext cx="787079" cy="1074648"/>
          </a:xfrm>
          <a:prstGeom prst="rect">
            <a:avLst/>
          </a:prstGeom>
        </p:spPr>
      </p:pic>
      <p:sp>
        <p:nvSpPr>
          <p:cNvPr id="31" name="Rectangle 30"/>
          <p:cNvSpPr/>
          <p:nvPr/>
        </p:nvSpPr>
        <p:spPr bwMode="auto">
          <a:xfrm>
            <a:off x="10062633" y="1068006"/>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47610" y="1463606"/>
            <a:ext cx="1238492" cy="656401"/>
          </a:xfrm>
          <a:prstGeom prst="rect">
            <a:avLst/>
          </a:prstGeom>
        </p:spPr>
      </p:pic>
      <p:sp>
        <p:nvSpPr>
          <p:cNvPr id="33" name="Rectangle 32"/>
          <p:cNvSpPr/>
          <p:nvPr/>
        </p:nvSpPr>
        <p:spPr bwMode="auto">
          <a:xfrm>
            <a:off x="6402621" y="1060487"/>
            <a:ext cx="1608443" cy="1447599"/>
          </a:xfrm>
          <a:prstGeom prst="rect">
            <a:avLst/>
          </a:prstGeom>
          <a:solidFill>
            <a:srgbClr val="33193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77" tIns="68580" rIns="68577" bIns="34289" numCol="1" rtlCol="0" anchor="ctr" anchorCtr="0" compatLnSpc="1">
            <a:prstTxWarp prst="textNoShape">
              <a:avLst/>
            </a:prstTxWarp>
          </a:bodyPr>
          <a:lstStyle/>
          <a:p>
            <a:pPr algn="ctr" defTabSz="685558" fontAlgn="base">
              <a:spcBef>
                <a:spcPct val="0"/>
              </a:spcBef>
              <a:spcAft>
                <a:spcPct val="0"/>
              </a:spcAft>
            </a:pPr>
            <a:endParaRPr lang="en-US" sz="2100" dirty="0">
              <a:gradFill>
                <a:gsLst>
                  <a:gs pos="0">
                    <a:srgbClr val="FFFFFF"/>
                  </a:gs>
                  <a:gs pos="100000">
                    <a:srgbClr val="FFFFFF"/>
                  </a:gs>
                </a:gsLst>
                <a:lin ang="5400000" scaled="0"/>
              </a:gradFill>
              <a:latin typeface="+mj-lt"/>
            </a:endParaRPr>
          </a:p>
        </p:txBody>
      </p:sp>
      <p:pic>
        <p:nvPicPr>
          <p:cNvPr id="35" name="Picture 2" descr="http://www.protenus.com/Portals/0/java%20logo.png"/>
          <p:cNvPicPr>
            <a:picLocks noChangeAspect="1" noChangeArrowheads="1"/>
          </p:cNvPicPr>
          <p:nvPr/>
        </p:nvPicPr>
        <p:blipFill>
          <a:blip r:embed="rId8" cstate="print">
            <a:biLevel thresh="25000"/>
          </a:blip>
          <a:srcRect/>
          <a:stretch>
            <a:fillRect/>
          </a:stretch>
        </p:blipFill>
        <p:spPr bwMode="auto">
          <a:xfrm>
            <a:off x="8718754" y="1179073"/>
            <a:ext cx="597724" cy="1182163"/>
          </a:xfrm>
          <a:prstGeom prst="rect">
            <a:avLst/>
          </a:prstGeom>
          <a:noFill/>
        </p:spPr>
      </p:pic>
      <p:pic>
        <p:nvPicPr>
          <p:cNvPr id="36" name="Picture 35"/>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12828" y="4564821"/>
            <a:ext cx="1000691" cy="1105267"/>
          </a:xfrm>
          <a:prstGeom prst="rect">
            <a:avLst/>
          </a:prstGeom>
        </p:spPr>
      </p:pic>
      <p:pic>
        <p:nvPicPr>
          <p:cNvPr id="21" name="Picture 4" descr="C:\Users\Sylvia\Documents\sylvia\logos\Python_White.png"/>
          <p:cNvPicPr>
            <a:picLocks noChangeAspect="1" noChangeArrowheads="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10186405" y="3254123"/>
            <a:ext cx="1382105" cy="40078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a:grpSpLocks noChangeAspect="1"/>
          </p:cNvGrpSpPr>
          <p:nvPr/>
        </p:nvGrpSpPr>
        <p:grpSpPr>
          <a:xfrm>
            <a:off x="6717679" y="1578653"/>
            <a:ext cx="913205" cy="544048"/>
            <a:chOff x="8628483" y="-828604"/>
            <a:chExt cx="1218016" cy="725640"/>
          </a:xfrm>
        </p:grpSpPr>
        <p:pic>
          <p:nvPicPr>
            <p:cNvPr id="3" name="Picture 2"/>
            <p:cNvPicPr>
              <a:picLocks noChangeAspect="1"/>
            </p:cNvPicPr>
            <p:nvPr/>
          </p:nvPicPr>
          <p:blipFill rotWithShape="1">
            <a:blip r:embed="rId11"/>
            <a:srcRect l="61080"/>
            <a:stretch/>
          </p:blipFill>
          <p:spPr>
            <a:xfrm>
              <a:off x="8755811" y="-828604"/>
              <a:ext cx="1090688" cy="680253"/>
            </a:xfrm>
            <a:prstGeom prst="rect">
              <a:avLst/>
            </a:prstGeom>
          </p:spPr>
        </p:pic>
        <p:sp>
          <p:nvSpPr>
            <p:cNvPr id="4" name="TextBox 3"/>
            <p:cNvSpPr txBox="1"/>
            <p:nvPr/>
          </p:nvSpPr>
          <p:spPr>
            <a:xfrm>
              <a:off x="8628483" y="-404087"/>
              <a:ext cx="151803" cy="301123"/>
            </a:xfrm>
            <a:prstGeom prst="rect">
              <a:avLst/>
            </a:prstGeom>
            <a:noFill/>
          </p:spPr>
          <p:txBody>
            <a:bodyPr wrap="none" lIns="0" tIns="0" rIns="0" bIns="0" rtlCol="0">
              <a:spAutoFit/>
            </a:bodyPr>
            <a:lstStyle/>
            <a:p>
              <a:r>
                <a:rPr lang="en-US" sz="1467" dirty="0">
                  <a:solidFill>
                    <a:schemeClr val="bg1"/>
                  </a:solidFill>
                  <a:latin typeface="Segoe UI Light" pitchFamily="34" charset="0"/>
                </a:rPr>
                <a:t>●</a:t>
              </a:r>
              <a:endParaRPr lang="en-US" sz="2400" dirty="0">
                <a:solidFill>
                  <a:schemeClr val="bg1"/>
                </a:solidFill>
                <a:latin typeface="Segoe UI Light" pitchFamily="34" charset="0"/>
              </a:endParaRPr>
            </a:p>
          </p:txBody>
        </p:sp>
      </p:grpSp>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08463" y="4708807"/>
            <a:ext cx="1018303" cy="750719"/>
          </a:xfrm>
          <a:prstGeom prst="rect">
            <a:avLst/>
          </a:prstGeom>
        </p:spPr>
      </p:pic>
    </p:spTree>
    <p:extLst>
      <p:ext uri="{BB962C8B-B14F-4D97-AF65-F5344CB8AC3E}">
        <p14:creationId xmlns:p14="http://schemas.microsoft.com/office/powerpoint/2010/main" val="186855432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Meet Dmitry Lyalin| @</a:t>
            </a:r>
            <a:r>
              <a:rPr lang="en-US" sz="4000" dirty="0" err="1" smtClean="0"/>
              <a:t>lyalindotcom</a:t>
            </a:r>
            <a:r>
              <a:rPr lang="en-US" sz="4000" dirty="0" smtClean="0"/>
              <a:t>‏</a:t>
            </a:r>
            <a:endParaRPr lang="en-US" dirty="0"/>
          </a:p>
        </p:txBody>
      </p:sp>
      <p:sp>
        <p:nvSpPr>
          <p:cNvPr id="7" name="Content Placeholder 6"/>
          <p:cNvSpPr>
            <a:spLocks noGrp="1"/>
          </p:cNvSpPr>
          <p:nvPr>
            <p:ph idx="10"/>
          </p:nvPr>
        </p:nvSpPr>
        <p:spPr/>
        <p:txBody>
          <a:bodyPr/>
          <a:lstStyle/>
          <a:p>
            <a:r>
              <a:rPr lang="en-US" dirty="0"/>
              <a:t>Product Manager </a:t>
            </a:r>
            <a:r>
              <a:rPr lang="en-US" dirty="0" smtClean="0"/>
              <a:t>focusing </a:t>
            </a:r>
            <a:r>
              <a:rPr lang="en-US" dirty="0"/>
              <a:t>on Visual </a:t>
            </a:r>
            <a:r>
              <a:rPr lang="en-US" dirty="0" smtClean="0"/>
              <a:t>Studio</a:t>
            </a:r>
          </a:p>
          <a:p>
            <a:r>
              <a:rPr lang="en-US" dirty="0" smtClean="0"/>
              <a:t>Has </a:t>
            </a:r>
            <a:r>
              <a:rPr lang="en-US" dirty="0"/>
              <a:t>been building software for more than 16 years </a:t>
            </a:r>
            <a:endParaRPr lang="en-US" dirty="0" smtClean="0"/>
          </a:p>
          <a:p>
            <a:r>
              <a:rPr lang="en-US" dirty="0" smtClean="0"/>
              <a:t>Loves </a:t>
            </a:r>
            <a:r>
              <a:rPr lang="en-US" dirty="0"/>
              <a:t>building mobile apps and Azure cloud services </a:t>
            </a:r>
            <a:endParaRPr lang="en-US" dirty="0" smtClean="0"/>
          </a:p>
          <a:p>
            <a:r>
              <a:rPr lang="en-US" dirty="0" smtClean="0"/>
              <a:t>Is </a:t>
            </a:r>
            <a:r>
              <a:rPr lang="en-US" dirty="0"/>
              <a:t>an avid PC gamer</a:t>
            </a:r>
            <a:endParaRPr lang="en-US" dirty="0" smtClean="0"/>
          </a:p>
        </p:txBody>
      </p:sp>
    </p:spTree>
    <p:extLst>
      <p:ext uri="{BB962C8B-B14F-4D97-AF65-F5344CB8AC3E}">
        <p14:creationId xmlns:p14="http://schemas.microsoft.com/office/powerpoint/2010/main" val="634016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3626684" y="3015966"/>
            <a:ext cx="4938635" cy="826071"/>
          </a:xfrm>
          <a:prstGeom prst="rect">
            <a:avLst/>
          </a:prstGeom>
        </p:spPr>
        <p:txBody>
          <a:bodyPr/>
          <a:lstStyle>
            <a:defPPr>
              <a:defRPr lang="en-US"/>
            </a:defPPr>
            <a:lvl1pPr algn="ctr" defTabSz="686047">
              <a:lnSpc>
                <a:spcPct val="90000"/>
              </a:lnSpc>
              <a:spcBef>
                <a:spcPct val="0"/>
              </a:spcBef>
              <a:buNone/>
              <a:defRPr sz="4800" b="0" cap="none" spc="-75" baseline="0">
                <a:ln w="3175">
                  <a:noFill/>
                </a:ln>
                <a:solidFill>
                  <a:srgbClr val="681684"/>
                </a:solidFill>
                <a:effectLst/>
                <a:latin typeface="Segoe UI Light"/>
                <a:cs typeface="Segoe UI Light"/>
              </a:defRPr>
            </a:lvl1pPr>
          </a:lstStyle>
          <a:p>
            <a:r>
              <a:rPr lang="en-US" sz="6000" dirty="0">
                <a:solidFill>
                  <a:schemeClr val="tx1"/>
                </a:solidFill>
              </a:rPr>
              <a:t>Common Core</a:t>
            </a:r>
          </a:p>
        </p:txBody>
      </p:sp>
    </p:spTree>
    <p:extLst>
      <p:ext uri="{BB962C8B-B14F-4D97-AF65-F5344CB8AC3E}">
        <p14:creationId xmlns:p14="http://schemas.microsoft.com/office/powerpoint/2010/main" val="33287488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spect="1"/>
          </p:cNvSpPr>
          <p:nvPr/>
        </p:nvSpPr>
        <p:spPr bwMode="auto">
          <a:xfrm>
            <a:off x="9548044" y="462863"/>
            <a:ext cx="1835179" cy="1835179"/>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9" rIns="91436" bIns="45719" numCol="1" rtlCol="0" anchor="b" anchorCtr="0" compatLnSpc="1">
            <a:prstTxWarp prst="textNoShape">
              <a:avLst/>
            </a:prstTxWarp>
          </a:bodyPr>
          <a:lstStyle/>
          <a:p>
            <a:pP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0" name="Freeform 20"/>
          <p:cNvSpPr>
            <a:spLocks noChangeAspect="1" noEditPoints="1"/>
          </p:cNvSpPr>
          <p:nvPr/>
        </p:nvSpPr>
        <p:spPr bwMode="auto">
          <a:xfrm>
            <a:off x="12765029" y="2474581"/>
            <a:ext cx="640055" cy="4138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93260" tIns="46631" rIns="93260" bIns="46631" numCol="1" anchor="t" anchorCtr="0" compatLnSpc="1">
            <a:prstTxWarp prst="textNoShape">
              <a:avLst/>
            </a:prstTxWarp>
          </a:bodyPr>
          <a:lstStyle/>
          <a:p>
            <a:pPr defTabSz="932595">
              <a:defRPr/>
            </a:pPr>
            <a:endParaRPr lang="en-US" sz="1428" kern="0" dirty="0">
              <a:solidFill>
                <a:srgbClr val="FFFFFF"/>
              </a:solidFill>
            </a:endParaRPr>
          </a:p>
        </p:txBody>
      </p:sp>
      <p:sp>
        <p:nvSpPr>
          <p:cNvPr id="21" name="Rectangle 20"/>
          <p:cNvSpPr>
            <a:spLocks noChangeAspect="1"/>
          </p:cNvSpPr>
          <p:nvPr/>
        </p:nvSpPr>
        <p:spPr bwMode="auto">
          <a:xfrm>
            <a:off x="3083175" y="475782"/>
            <a:ext cx="1072023" cy="107202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9" rIns="91436" bIns="45719" numCol="1" rtlCol="0" anchor="b" anchorCtr="0" compatLnSpc="1">
            <a:prstTxWarp prst="textNoShape">
              <a:avLst/>
            </a:prstTxWarp>
          </a:bodyPr>
          <a:lstStyle/>
          <a:p>
            <a:pP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6" name="Picture 15" descr="C:\Users\jameyt\Pictures\Helveticons_Complete\Helveticons Complete\Helveticons Basic\Png\256x256\Laptop 256x256.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147915" y="485098"/>
            <a:ext cx="1003151" cy="1002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Rectangle 25"/>
          <p:cNvSpPr>
            <a:spLocks noChangeAspect="1"/>
          </p:cNvSpPr>
          <p:nvPr/>
        </p:nvSpPr>
        <p:spPr bwMode="auto">
          <a:xfrm>
            <a:off x="3083175" y="1659253"/>
            <a:ext cx="1072023" cy="107202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9" rIns="91436" bIns="45719" numCol="1" rtlCol="0" anchor="b" anchorCtr="0" compatLnSpc="1">
            <a:prstTxWarp prst="textNoShape">
              <a:avLst/>
            </a:prstTxWarp>
          </a:bodyPr>
          <a:lstStyle/>
          <a:p>
            <a:pP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3" name="Group 72"/>
          <p:cNvGrpSpPr/>
          <p:nvPr/>
        </p:nvGrpSpPr>
        <p:grpSpPr>
          <a:xfrm>
            <a:off x="3287784" y="1877133"/>
            <a:ext cx="662800" cy="693583"/>
            <a:chOff x="14527403" y="952813"/>
            <a:chExt cx="837988" cy="844990"/>
          </a:xfrm>
        </p:grpSpPr>
        <p:pic>
          <p:nvPicPr>
            <p:cNvPr id="18" name="Picture 1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rot="18949818">
              <a:off x="14872114" y="1307691"/>
              <a:ext cx="349090" cy="490112"/>
            </a:xfrm>
            <a:prstGeom prst="rect">
              <a:avLst/>
            </a:prstGeom>
          </p:spPr>
        </p:pic>
        <p:sp>
          <p:nvSpPr>
            <p:cNvPr id="19" name="Freeform 61"/>
            <p:cNvSpPr>
              <a:spLocks/>
            </p:cNvSpPr>
            <p:nvPr/>
          </p:nvSpPr>
          <p:spPr bwMode="auto">
            <a:xfrm rot="5400000">
              <a:off x="14640382" y="839834"/>
              <a:ext cx="612030" cy="837988"/>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3260" tIns="46631" rIns="93260" bIns="46631" numCol="1" anchor="t" anchorCtr="0" compatLnSpc="1">
              <a:prstTxWarp prst="textNoShape">
                <a:avLst/>
              </a:prstTxWarp>
            </a:bodyPr>
            <a:lstStyle/>
            <a:p>
              <a:pPr defTabSz="932595">
                <a:defRPr/>
              </a:pPr>
              <a:endParaRPr lang="en-US" sz="1428" kern="0" dirty="0">
                <a:solidFill>
                  <a:srgbClr val="FFFFFF"/>
                </a:solidFill>
              </a:endParaRPr>
            </a:p>
          </p:txBody>
        </p:sp>
      </p:grpSp>
      <p:sp>
        <p:nvSpPr>
          <p:cNvPr id="27" name="Rectangle 26"/>
          <p:cNvSpPr>
            <a:spLocks noChangeAspect="1"/>
          </p:cNvSpPr>
          <p:nvPr/>
        </p:nvSpPr>
        <p:spPr bwMode="auto">
          <a:xfrm>
            <a:off x="3083175" y="2862005"/>
            <a:ext cx="1072023" cy="107202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9" rIns="91436" bIns="45719" numCol="1" rtlCol="0" anchor="b" anchorCtr="0" compatLnSpc="1">
            <a:prstTxWarp prst="textNoShape">
              <a:avLst/>
            </a:prstTxWarp>
          </a:bodyPr>
          <a:lstStyle/>
          <a:p>
            <a:pP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3425729" y="3044045"/>
            <a:ext cx="386911" cy="720451"/>
          </a:xfrm>
          <a:prstGeom prst="rect">
            <a:avLst/>
          </a:prstGeom>
        </p:spPr>
      </p:pic>
      <p:sp>
        <p:nvSpPr>
          <p:cNvPr id="28" name="Rectangle 27"/>
          <p:cNvSpPr>
            <a:spLocks noChangeAspect="1"/>
          </p:cNvSpPr>
          <p:nvPr/>
        </p:nvSpPr>
        <p:spPr bwMode="auto">
          <a:xfrm>
            <a:off x="3083174" y="4081410"/>
            <a:ext cx="1072023" cy="107202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9" rIns="91436" bIns="45719" numCol="1" rtlCol="0" anchor="b" anchorCtr="0" compatLnSpc="1">
            <a:prstTxWarp prst="textNoShape">
              <a:avLst/>
            </a:prstTxWarp>
          </a:bodyPr>
          <a:lstStyle/>
          <a:p>
            <a:pP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 name="Picture 3"/>
          <p:cNvPicPr>
            <a:picLocks noChangeAspect="1" noChangeArrowheads="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9706429" y="843335"/>
            <a:ext cx="1518403" cy="98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4329" y="3810591"/>
            <a:ext cx="864663" cy="864663"/>
          </a:xfrm>
          <a:prstGeom prst="rect">
            <a:avLst/>
          </a:prstGeom>
        </p:spPr>
      </p:pic>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734329" y="2993997"/>
            <a:ext cx="880971" cy="880971"/>
          </a:xfrm>
          <a:prstGeom prst="rect">
            <a:avLst/>
          </a:prstGeom>
        </p:spPr>
      </p:pic>
      <p:sp>
        <p:nvSpPr>
          <p:cNvPr id="39" name="Rectangle 38"/>
          <p:cNvSpPr>
            <a:spLocks noChangeAspect="1"/>
          </p:cNvSpPr>
          <p:nvPr/>
        </p:nvSpPr>
        <p:spPr bwMode="auto">
          <a:xfrm>
            <a:off x="9548043" y="4523844"/>
            <a:ext cx="1835179" cy="1835179"/>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9" rIns="91436" bIns="45719" numCol="1" rtlCol="0" anchor="b" anchorCtr="0" compatLnSpc="1">
            <a:prstTxWarp prst="textNoShape">
              <a:avLst/>
            </a:prstTxWarp>
          </a:bodyPr>
          <a:lstStyle/>
          <a:p>
            <a:pP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2" name="Picture 41"/>
          <p:cNvPicPr>
            <a:picLocks noChangeAspect="1"/>
          </p:cNvPicPr>
          <p:nvPr/>
        </p:nvPicPr>
        <p:blipFill rotWithShape="1">
          <a:blip r:embed="rId12" cstate="print">
            <a:extLst>
              <a:ext uri="{28A0092B-C50C-407E-A947-70E740481C1C}">
                <a14:useLocalDpi xmlns:a14="http://schemas.microsoft.com/office/drawing/2010/main" val="0"/>
              </a:ext>
            </a:extLst>
          </a:blip>
          <a:srcRect r="14563"/>
          <a:stretch/>
        </p:blipFill>
        <p:spPr>
          <a:xfrm>
            <a:off x="699284" y="687654"/>
            <a:ext cx="2269696" cy="816321"/>
          </a:xfrm>
          <a:prstGeom prst="rect">
            <a:avLst/>
          </a:prstGeom>
        </p:spPr>
      </p:pic>
      <p:pic>
        <p:nvPicPr>
          <p:cNvPr id="43" name="Picture 42"/>
          <p:cNvPicPr>
            <a:picLocks noChangeAspect="1"/>
          </p:cNvPicPr>
          <p:nvPr/>
        </p:nvPicPr>
        <p:blipFill rotWithShape="1">
          <a:blip r:embed="rId12" cstate="print">
            <a:extLst>
              <a:ext uri="{28A0092B-C50C-407E-A947-70E740481C1C}">
                <a14:useLocalDpi xmlns:a14="http://schemas.microsoft.com/office/drawing/2010/main" val="0"/>
              </a:ext>
            </a:extLst>
          </a:blip>
          <a:srcRect r="14464"/>
          <a:stretch/>
        </p:blipFill>
        <p:spPr>
          <a:xfrm>
            <a:off x="730522" y="1775056"/>
            <a:ext cx="2272327" cy="816321"/>
          </a:xfrm>
          <a:prstGeom prst="rect">
            <a:avLst/>
          </a:prstGeom>
        </p:spPr>
      </p:pic>
      <p:pic>
        <p:nvPicPr>
          <p:cNvPr id="44" name="Picture 14"/>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9834149" y="4885470"/>
            <a:ext cx="1262967" cy="1159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a:stCxn id="13" idx="3"/>
          </p:cNvCxnSpPr>
          <p:nvPr/>
        </p:nvCxnSpPr>
        <p:spPr>
          <a:xfrm flipV="1">
            <a:off x="8775866" y="3404273"/>
            <a:ext cx="1689765" cy="9377"/>
          </a:xfrm>
          <a:prstGeom prst="line">
            <a:avLst/>
          </a:prstGeom>
          <a:ln w="34925">
            <a:solidFill>
              <a:srgbClr val="68168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8" idx="2"/>
            <a:endCxn id="39" idx="0"/>
          </p:cNvCxnSpPr>
          <p:nvPr/>
        </p:nvCxnSpPr>
        <p:spPr>
          <a:xfrm flipH="1">
            <a:off x="10465633" y="2298041"/>
            <a:ext cx="1" cy="2225803"/>
          </a:xfrm>
          <a:prstGeom prst="line">
            <a:avLst/>
          </a:prstGeom>
          <a:ln w="34925">
            <a:solidFill>
              <a:srgbClr val="68168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529469" y="3396455"/>
            <a:ext cx="1185283" cy="0"/>
          </a:xfrm>
          <a:prstGeom prst="line">
            <a:avLst/>
          </a:prstGeom>
          <a:ln w="3492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3742" y="3021947"/>
            <a:ext cx="2959615" cy="762003"/>
          </a:xfrm>
          <a:prstGeom prst="rect">
            <a:avLst/>
          </a:prstGeom>
        </p:spPr>
      </p:pic>
      <p:sp>
        <p:nvSpPr>
          <p:cNvPr id="13" name="Rectangle 12"/>
          <p:cNvSpPr>
            <a:spLocks noChangeAspect="1"/>
          </p:cNvSpPr>
          <p:nvPr/>
        </p:nvSpPr>
        <p:spPr bwMode="auto">
          <a:xfrm>
            <a:off x="5276951" y="2203374"/>
            <a:ext cx="3498915" cy="2420551"/>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9" rIns="91436" bIns="45719" numCol="1" rtlCol="0" anchor="b" anchorCtr="0" compatLnSpc="1">
            <a:prstTxWarp prst="textNoShape">
              <a:avLst/>
            </a:prstTxWarp>
          </a:bodyPr>
          <a:lstStyle/>
          <a:p>
            <a:pP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extBox 1"/>
          <p:cNvSpPr txBox="1"/>
          <p:nvPr/>
        </p:nvSpPr>
        <p:spPr>
          <a:xfrm>
            <a:off x="5339035" y="2286167"/>
            <a:ext cx="3379685" cy="2265236"/>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latin typeface="+mj-lt"/>
              </a:rPr>
              <a:t>Programming skills</a:t>
            </a:r>
          </a:p>
          <a:p>
            <a:pPr algn="ctr">
              <a:lnSpc>
                <a:spcPct val="90000"/>
              </a:lnSpc>
              <a:spcAft>
                <a:spcPts val="600"/>
              </a:spcAft>
            </a:pPr>
            <a:r>
              <a:rPr lang="en-US" sz="2400" dirty="0">
                <a:latin typeface="+mj-lt"/>
              </a:rPr>
              <a:t>Development tools</a:t>
            </a:r>
          </a:p>
          <a:p>
            <a:pPr algn="ctr">
              <a:lnSpc>
                <a:spcPct val="90000"/>
              </a:lnSpc>
              <a:spcAft>
                <a:spcPts val="600"/>
              </a:spcAft>
            </a:pPr>
            <a:r>
              <a:rPr lang="en-US" sz="2400" dirty="0">
                <a:latin typeface="+mj-lt"/>
              </a:rPr>
              <a:t>Languages, frameworks</a:t>
            </a:r>
          </a:p>
          <a:p>
            <a:pPr algn="ctr">
              <a:lnSpc>
                <a:spcPct val="90000"/>
              </a:lnSpc>
              <a:spcAft>
                <a:spcPts val="600"/>
              </a:spcAft>
            </a:pPr>
            <a:r>
              <a:rPr lang="en-US" sz="2400" dirty="0">
                <a:latin typeface="+mj-lt"/>
              </a:rPr>
              <a:t>Components</a:t>
            </a:r>
          </a:p>
          <a:p>
            <a:pPr algn="ctr">
              <a:lnSpc>
                <a:spcPct val="90000"/>
              </a:lnSpc>
              <a:spcAft>
                <a:spcPts val="600"/>
              </a:spcAft>
            </a:pPr>
            <a:r>
              <a:rPr lang="en-US" sz="2400" dirty="0">
                <a:latin typeface="+mj-lt"/>
              </a:rPr>
              <a:t>Runtimes</a:t>
            </a:r>
          </a:p>
        </p:txBody>
      </p:sp>
      <p:sp>
        <p:nvSpPr>
          <p:cNvPr id="36" name="Rectangle 35"/>
          <p:cNvSpPr>
            <a:spLocks noChangeAspect="1"/>
          </p:cNvSpPr>
          <p:nvPr/>
        </p:nvSpPr>
        <p:spPr bwMode="auto">
          <a:xfrm>
            <a:off x="3085491" y="5333778"/>
            <a:ext cx="1072023" cy="1072023"/>
          </a:xfrm>
          <a:prstGeom prst="rect">
            <a:avLst/>
          </a:prstGeom>
          <a:solidFill>
            <a:schemeClr val="accent5">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9" rIns="91436" bIns="45719" numCol="1" rtlCol="0" anchor="b" anchorCtr="0" compatLnSpc="1">
            <a:prstTxWarp prst="textNoShape">
              <a:avLst/>
            </a:prstTxWarp>
          </a:bodyPr>
          <a:lstStyle/>
          <a:p>
            <a:pP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06537" y="4203413"/>
            <a:ext cx="831611" cy="831611"/>
          </a:xfrm>
          <a:prstGeom prst="rect">
            <a:avLst/>
          </a:prstGeom>
        </p:spPr>
      </p:pic>
      <p:cxnSp>
        <p:nvCxnSpPr>
          <p:cNvPr id="40" name="Straight Connector 39"/>
          <p:cNvCxnSpPr/>
          <p:nvPr/>
        </p:nvCxnSpPr>
        <p:spPr>
          <a:xfrm>
            <a:off x="4495207" y="1073889"/>
            <a:ext cx="0" cy="4729095"/>
          </a:xfrm>
          <a:prstGeom prst="line">
            <a:avLst/>
          </a:prstGeom>
          <a:ln w="3492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37687" y="5479024"/>
            <a:ext cx="782755" cy="782755"/>
          </a:xfrm>
          <a:prstGeom prst="rect">
            <a:avLst/>
          </a:prstGeom>
        </p:spPr>
      </p:pic>
      <p:pic>
        <p:nvPicPr>
          <p:cNvPr id="32" name="Picture 3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92058" y="5365661"/>
            <a:ext cx="2200495" cy="1077267"/>
          </a:xfrm>
          <a:prstGeom prst="rect">
            <a:avLst/>
          </a:prstGeom>
        </p:spPr>
      </p:pic>
      <p:pic>
        <p:nvPicPr>
          <p:cNvPr id="34" name="Picture 3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17679" y="784749"/>
            <a:ext cx="3238957" cy="777032"/>
          </a:xfrm>
          <a:prstGeom prst="rect">
            <a:avLst/>
          </a:prstGeom>
        </p:spPr>
      </p:pic>
      <p:pic>
        <p:nvPicPr>
          <p:cNvPr id="35" name="Picture 34"/>
          <p:cNvPicPr>
            <a:picLocks/>
          </p:cNvPicPr>
          <p:nvPr/>
        </p:nvPicPr>
        <p:blipFill>
          <a:blip r:embed="rId19" cstate="print">
            <a:extLst>
              <a:ext uri="{28A0092B-C50C-407E-A947-70E740481C1C}">
                <a14:useLocalDpi xmlns:a14="http://schemas.microsoft.com/office/drawing/2010/main" val="0"/>
              </a:ext>
            </a:extLst>
          </a:blip>
          <a:stretch>
            <a:fillRect/>
          </a:stretch>
        </p:blipFill>
        <p:spPr>
          <a:xfrm>
            <a:off x="6205952" y="5075233"/>
            <a:ext cx="3316225" cy="780288"/>
          </a:xfrm>
          <a:prstGeom prst="rect">
            <a:avLst/>
          </a:prstGeom>
        </p:spPr>
      </p:pic>
      <p:pic>
        <p:nvPicPr>
          <p:cNvPr id="37" name="Picture 36"/>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0750" y="4355530"/>
            <a:ext cx="2880200" cy="623961"/>
          </a:xfrm>
          <a:prstGeom prst="rect">
            <a:avLst/>
          </a:prstGeom>
        </p:spPr>
      </p:pic>
    </p:spTree>
    <p:extLst>
      <p:ext uri="{BB962C8B-B14F-4D97-AF65-F5344CB8AC3E}">
        <p14:creationId xmlns:p14="http://schemas.microsoft.com/office/powerpoint/2010/main" val="3630585828"/>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9" y="3221540"/>
            <a:ext cx="5624759" cy="2875261"/>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099049" y="1787"/>
            <a:ext cx="6089779" cy="6856215"/>
          </a:xfrm>
          <a:prstGeom prst="rect">
            <a:avLst/>
          </a:prstGeom>
        </p:spPr>
      </p:pic>
      <p:sp>
        <p:nvSpPr>
          <p:cNvPr id="14" name="Rectangle 13"/>
          <p:cNvSpPr/>
          <p:nvPr/>
        </p:nvSpPr>
        <p:spPr bwMode="auto">
          <a:xfrm>
            <a:off x="1" y="-5039"/>
            <a:ext cx="6099048" cy="207537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2727" tIns="107531" rIns="179211" bIns="89604" numCol="1" spcCol="0" rtlCol="0" fromWordArt="0" anchor="ctr" anchorCtr="0" forceAA="0" compatLnSpc="1">
            <a:prstTxWarp prst="textNoShape">
              <a:avLst/>
            </a:prstTxWarp>
            <a:noAutofit/>
          </a:bodyPr>
          <a:lstStyle/>
          <a:p>
            <a:pPr marL="0" lvl="1" algn="ctr" defTabSz="913745">
              <a:lnSpc>
                <a:spcPct val="80000"/>
              </a:lnSpc>
            </a:pPr>
            <a:r>
              <a:rPr lang="en-US" sz="3733" kern="0" spc="-100" dirty="0">
                <a:ln w="3175">
                  <a:noFill/>
                </a:ln>
                <a:solidFill>
                  <a:schemeClr val="bg2"/>
                </a:solidFill>
                <a:latin typeface="Segoe UI Light"/>
                <a:cs typeface="Segoe UI" pitchFamily="34" charset="0"/>
              </a:rPr>
              <a:t>Great device experiences …</a:t>
            </a:r>
          </a:p>
        </p:txBody>
      </p:sp>
      <p:sp>
        <p:nvSpPr>
          <p:cNvPr id="16" name="Rectangle 15"/>
          <p:cNvSpPr/>
          <p:nvPr/>
        </p:nvSpPr>
        <p:spPr bwMode="auto">
          <a:xfrm>
            <a:off x="6094413" y="4782621"/>
            <a:ext cx="6099048" cy="207537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2727" tIns="107531" rIns="179211" bIns="89604" numCol="1" spcCol="0" rtlCol="0" fromWordArt="0" anchor="ctr" anchorCtr="0" forceAA="0" compatLnSpc="1">
            <a:prstTxWarp prst="textNoShape">
              <a:avLst/>
            </a:prstTxWarp>
            <a:noAutofit/>
          </a:bodyPr>
          <a:lstStyle/>
          <a:p>
            <a:pPr marL="0" lvl="1" algn="ctr" defTabSz="913745">
              <a:lnSpc>
                <a:spcPct val="80000"/>
              </a:lnSpc>
            </a:pPr>
            <a:r>
              <a:rPr lang="en-US" sz="3733" kern="0" spc="-100" dirty="0">
                <a:ln w="3175">
                  <a:noFill/>
                </a:ln>
                <a:solidFill>
                  <a:schemeClr val="bg2"/>
                </a:solidFill>
                <a:latin typeface="Segoe UI Light"/>
                <a:cs typeface="Segoe UI" pitchFamily="34" charset="0"/>
              </a:rPr>
              <a:t>… powered by services </a:t>
            </a:r>
          </a:p>
          <a:p>
            <a:pPr marL="0" lvl="1" algn="ctr" defTabSz="913745">
              <a:lnSpc>
                <a:spcPct val="80000"/>
              </a:lnSpc>
            </a:pPr>
            <a:r>
              <a:rPr lang="en-US" sz="3733" kern="0" spc="-100" dirty="0">
                <a:ln w="3175">
                  <a:noFill/>
                </a:ln>
                <a:solidFill>
                  <a:schemeClr val="bg2"/>
                </a:solidFill>
                <a:latin typeface="Segoe UI Light"/>
                <a:cs typeface="Segoe UI" pitchFamily="34" charset="0"/>
              </a:rPr>
              <a:t>in the cloud</a:t>
            </a:r>
          </a:p>
        </p:txBody>
      </p:sp>
    </p:spTree>
    <p:extLst>
      <p:ext uri="{BB962C8B-B14F-4D97-AF65-F5344CB8AC3E}">
        <p14:creationId xmlns:p14="http://schemas.microsoft.com/office/powerpoint/2010/main" val="101511133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68747" y="3620230"/>
            <a:ext cx="6124075" cy="794064"/>
          </a:xfrm>
          <a:prstGeom prst="rect">
            <a:avLst/>
          </a:prstGeom>
          <a:noFill/>
        </p:spPr>
        <p:txBody>
          <a:bodyPr wrap="square" lIns="182880" tIns="146304" rIns="182880" bIns="146304" rtlCol="0">
            <a:spAutoFit/>
          </a:bodyPr>
          <a:lstStyle/>
          <a:p>
            <a:pPr>
              <a:lnSpc>
                <a:spcPct val="90000"/>
              </a:lnSpc>
              <a:spcAft>
                <a:spcPts val="600"/>
              </a:spcAft>
              <a:defRPr/>
            </a:pPr>
            <a:r>
              <a:rPr lang="en-US" sz="3600" kern="0" dirty="0">
                <a:solidFill>
                  <a:prstClr val="white"/>
                </a:solidFill>
                <a:latin typeface="Segoe UI Light" pitchFamily="34" charset="0"/>
                <a:cs typeface="Segoe UI" pitchFamily="34" charset="0"/>
              </a:rPr>
              <a:t>Better economics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564" y="2602850"/>
            <a:ext cx="4491864" cy="1652303"/>
          </a:xfrm>
          <a:prstGeom prst="rect">
            <a:avLst/>
          </a:prstGeom>
        </p:spPr>
      </p:pic>
      <p:sp>
        <p:nvSpPr>
          <p:cNvPr id="6" name="TextBox 5"/>
          <p:cNvSpPr txBox="1"/>
          <p:nvPr/>
        </p:nvSpPr>
        <p:spPr>
          <a:xfrm>
            <a:off x="5568749" y="1502518"/>
            <a:ext cx="5079201" cy="7940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3600" kern="0">
                <a:solidFill>
                  <a:prstClr val="white"/>
                </a:solidFill>
                <a:latin typeface="Segoe UI Light" pitchFamily="34" charset="0"/>
                <a:cs typeface="Segoe UI" pitchFamily="34" charset="0"/>
              </a:defRPr>
            </a:lvl1pPr>
          </a:lstStyle>
          <a:p>
            <a:r>
              <a:rPr lang="en-US" dirty="0"/>
              <a:t>Create new experiences</a:t>
            </a:r>
          </a:p>
        </p:txBody>
      </p:sp>
      <p:sp>
        <p:nvSpPr>
          <p:cNvPr id="8" name="Rectangle 7"/>
          <p:cNvSpPr/>
          <p:nvPr/>
        </p:nvSpPr>
        <p:spPr>
          <a:xfrm>
            <a:off x="5568747" y="2563950"/>
            <a:ext cx="4705784" cy="794064"/>
          </a:xfrm>
          <a:prstGeom prst="rect">
            <a:avLst/>
          </a:prstGeom>
          <a:noFill/>
        </p:spPr>
        <p:txBody>
          <a:bodyPr wrap="square" lIns="182880" tIns="146304" rIns="182880" bIns="146304" rtlCol="0">
            <a:spAutoFit/>
          </a:bodyPr>
          <a:lstStyle/>
          <a:p>
            <a:pPr>
              <a:lnSpc>
                <a:spcPct val="90000"/>
              </a:lnSpc>
              <a:spcAft>
                <a:spcPts val="600"/>
              </a:spcAft>
            </a:pPr>
            <a:r>
              <a:rPr lang="en-US" sz="3600" kern="0" dirty="0">
                <a:solidFill>
                  <a:prstClr val="white"/>
                </a:solidFill>
                <a:latin typeface="Segoe UI Light" pitchFamily="34" charset="0"/>
                <a:cs typeface="Segoe UI" pitchFamily="34" charset="0"/>
              </a:rPr>
              <a:t>Reach more people</a:t>
            </a:r>
          </a:p>
        </p:txBody>
      </p:sp>
      <p:sp>
        <p:nvSpPr>
          <p:cNvPr id="7" name="TextBox 6"/>
          <p:cNvSpPr txBox="1"/>
          <p:nvPr/>
        </p:nvSpPr>
        <p:spPr>
          <a:xfrm>
            <a:off x="5568747" y="4647045"/>
            <a:ext cx="6124075" cy="7940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3600" kern="0">
                <a:solidFill>
                  <a:prstClr val="white"/>
                </a:solidFill>
                <a:latin typeface="Segoe UI Light" pitchFamily="34" charset="0"/>
                <a:cs typeface="Segoe UI" pitchFamily="34" charset="0"/>
              </a:defRPr>
            </a:lvl1pPr>
          </a:lstStyle>
          <a:p>
            <a:r>
              <a:rPr lang="en-US" dirty="0"/>
              <a:t>Use what you know</a:t>
            </a:r>
          </a:p>
        </p:txBody>
      </p:sp>
    </p:spTree>
    <p:extLst>
      <p:ext uri="{BB962C8B-B14F-4D97-AF65-F5344CB8AC3E}">
        <p14:creationId xmlns:p14="http://schemas.microsoft.com/office/powerpoint/2010/main" val="105370010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Course Topics</a:t>
            </a:r>
            <a:endParaRPr lang="en-US" dirty="0"/>
          </a:p>
        </p:txBody>
      </p:sp>
      <p:grpSp>
        <p:nvGrpSpPr>
          <p:cNvPr id="8" name="Group 7"/>
          <p:cNvGrpSpPr/>
          <p:nvPr/>
        </p:nvGrpSpPr>
        <p:grpSpPr>
          <a:xfrm>
            <a:off x="10058403" y="6159141"/>
            <a:ext cx="1989103" cy="572303"/>
            <a:chOff x="209826" y="188373"/>
            <a:chExt cx="2281581" cy="656454"/>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9826" y="188373"/>
              <a:ext cx="656454" cy="656454"/>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830" y="348577"/>
              <a:ext cx="1578577" cy="386507"/>
            </a:xfrm>
            <a:prstGeom prst="rect">
              <a:avLst/>
            </a:prstGeom>
          </p:spPr>
        </p:pic>
      </p:gr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3199593014"/>
              </p:ext>
            </p:extLst>
          </p:nvPr>
        </p:nvGraphicFramePr>
        <p:xfrm>
          <a:off x="379413" y="1417636"/>
          <a:ext cx="11525250" cy="4605792"/>
        </p:xfrm>
        <a:graphic>
          <a:graphicData uri="http://schemas.openxmlformats.org/drawingml/2006/table">
            <a:tbl>
              <a:tblPr firstRow="1" bandRow="1">
                <a:tableStyleId>{5C22544A-7EE6-4342-B048-85BDC9FD1C3A}</a:tableStyleId>
              </a:tblPr>
              <a:tblGrid>
                <a:gridCol w="5762625"/>
                <a:gridCol w="5762625"/>
              </a:tblGrid>
              <a:tr h="767632">
                <a:tc gridSpan="2">
                  <a:txBody>
                    <a:bodyPr/>
                    <a:lstStyle/>
                    <a:p>
                      <a:r>
                        <a:rPr lang="en-US" sz="3600" dirty="0" smtClean="0">
                          <a:latin typeface="Segoe UI Light" panose="020B0502040204020203" pitchFamily="34" charset="0"/>
                          <a:cs typeface="Segoe UI Light" panose="020B0502040204020203" pitchFamily="34" charset="0"/>
                        </a:rPr>
                        <a:t>Enterprise Developer Camp</a:t>
                      </a:r>
                      <a:r>
                        <a:rPr lang="en-US" sz="3600" baseline="0" dirty="0" smtClean="0">
                          <a:latin typeface="Segoe UI Light" panose="020B0502040204020203" pitchFamily="34" charset="0"/>
                          <a:cs typeface="Segoe UI Light" panose="020B0502040204020203" pitchFamily="34" charset="0"/>
                        </a:rPr>
                        <a:t> Jump Start</a:t>
                      </a:r>
                      <a:endParaRPr lang="en-US" sz="3600" dirty="0">
                        <a:latin typeface="Segoe UI Light" panose="020B0502040204020203" pitchFamily="34" charset="0"/>
                        <a:cs typeface="Segoe UI Light" panose="020B0502040204020203" pitchFamily="34" charset="0"/>
                      </a:endParaRPr>
                    </a:p>
                  </a:txBody>
                  <a:tcPr anchor="ctr"/>
                </a:tc>
                <a:tc hMerge="1">
                  <a:txBody>
                    <a:bodyPr/>
                    <a:lstStyle/>
                    <a:p>
                      <a:endParaRPr lang="en-US" dirty="0"/>
                    </a:p>
                  </a:txBody>
                  <a:tcPr/>
                </a:tc>
              </a:tr>
              <a:tr h="767632">
                <a:tc>
                  <a:txBody>
                    <a:bodyPr/>
                    <a:lstStyle/>
                    <a:p>
                      <a:r>
                        <a:rPr lang="en-US" sz="2400" dirty="0" smtClean="0">
                          <a:latin typeface="Segoe UI Light" panose="020B0502040204020203" pitchFamily="34" charset="0"/>
                          <a:cs typeface="Segoe UI Light" panose="020B0502040204020203" pitchFamily="34" charset="0"/>
                        </a:rPr>
                        <a:t>01 | Devices and</a:t>
                      </a:r>
                      <a:r>
                        <a:rPr lang="en-US" sz="2400" baseline="0" dirty="0" smtClean="0">
                          <a:latin typeface="Segoe UI Light" panose="020B0502040204020203" pitchFamily="34" charset="0"/>
                          <a:cs typeface="Segoe UI Light" panose="020B0502040204020203" pitchFamily="34" charset="0"/>
                        </a:rPr>
                        <a:t> Services</a:t>
                      </a:r>
                      <a:endParaRPr lang="en-US" sz="2400" dirty="0">
                        <a:latin typeface="Segoe UI Light" panose="020B0502040204020203" pitchFamily="34" charset="0"/>
                        <a:cs typeface="Segoe UI Light" panose="020B0502040204020203" pitchFamily="34" charset="0"/>
                      </a:endParaRPr>
                    </a:p>
                  </a:txBody>
                  <a:tcPr anchor="ctr"/>
                </a:tc>
                <a:tc>
                  <a:txBody>
                    <a:bodyPr/>
                    <a:lstStyle/>
                    <a:p>
                      <a:endParaRPr lang="en-US" sz="2400" kern="1200" dirty="0">
                        <a:solidFill>
                          <a:schemeClr val="dk1"/>
                        </a:solidFill>
                        <a:latin typeface="Segoe UI Light" panose="020B0502040204020203" pitchFamily="34" charset="0"/>
                        <a:ea typeface="+mn-ea"/>
                        <a:cs typeface="Segoe UI Light" panose="020B0502040204020203" pitchFamily="34" charset="0"/>
                      </a:endParaRPr>
                    </a:p>
                  </a:txBody>
                  <a:tcPr anchor="ctr"/>
                </a:tc>
              </a:tr>
              <a:tr h="767632">
                <a:tc>
                  <a:txBody>
                    <a:bodyPr/>
                    <a:lstStyle/>
                    <a:p>
                      <a:r>
                        <a:rPr lang="en-US" sz="2400" dirty="0" smtClean="0">
                          <a:latin typeface="Segoe UI Light" panose="020B0502040204020203" pitchFamily="34" charset="0"/>
                          <a:cs typeface="Segoe UI Light" panose="020B0502040204020203" pitchFamily="34" charset="0"/>
                        </a:rPr>
                        <a:t>02 | Adopt</a:t>
                      </a:r>
                      <a:r>
                        <a:rPr lang="en-US" sz="2400" baseline="0" dirty="0" smtClean="0">
                          <a:latin typeface="Segoe UI Light" panose="020B0502040204020203" pitchFamily="34" charset="0"/>
                          <a:cs typeface="Segoe UI Light" panose="020B0502040204020203" pitchFamily="34" charset="0"/>
                        </a:rPr>
                        <a:t> </a:t>
                      </a:r>
                      <a:r>
                        <a:rPr lang="en-US" sz="2400" dirty="0" smtClean="0">
                          <a:latin typeface="Segoe UI Light" panose="020B0502040204020203" pitchFamily="34" charset="0"/>
                          <a:cs typeface="Segoe UI Light" panose="020B0502040204020203" pitchFamily="34" charset="0"/>
                        </a:rPr>
                        <a:t>a Services Architecture</a:t>
                      </a:r>
                      <a:endParaRPr lang="en-US" sz="2400" dirty="0">
                        <a:latin typeface="Segoe UI Light" panose="020B0502040204020203" pitchFamily="34" charset="0"/>
                        <a:cs typeface="Segoe UI Light" panose="020B0502040204020203" pitchFamily="34" charset="0"/>
                      </a:endParaRPr>
                    </a:p>
                  </a:txBody>
                  <a:tcPr anchor="ctr"/>
                </a:tc>
                <a:tc>
                  <a:txBody>
                    <a:bodyPr/>
                    <a:lstStyle/>
                    <a:p>
                      <a:endParaRPr lang="en-US" sz="2400" dirty="0">
                        <a:latin typeface="Segoe UI Light" panose="020B0502040204020203" pitchFamily="34" charset="0"/>
                        <a:cs typeface="Segoe UI Light" panose="020B0502040204020203" pitchFamily="34" charset="0"/>
                      </a:endParaRPr>
                    </a:p>
                  </a:txBody>
                  <a:tcPr anchor="ctr"/>
                </a:tc>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smtClean="0">
                          <a:latin typeface="Segoe UI Light" panose="020B0502040204020203" pitchFamily="34" charset="0"/>
                          <a:cs typeface="Segoe UI Light" panose="020B0502040204020203" pitchFamily="34" charset="0"/>
                        </a:rPr>
                        <a:t>03</a:t>
                      </a:r>
                      <a:r>
                        <a:rPr lang="en-US" sz="2400" baseline="0" dirty="0" smtClean="0">
                          <a:latin typeface="Segoe UI Light" panose="020B0502040204020203" pitchFamily="34" charset="0"/>
                          <a:cs typeface="Segoe UI Light" panose="020B0502040204020203" pitchFamily="34" charset="0"/>
                        </a:rPr>
                        <a:t> | Move to the Cloud</a:t>
                      </a:r>
                      <a:endParaRPr lang="en-US" sz="2400" dirty="0" smtClean="0">
                        <a:latin typeface="Segoe UI Light" panose="020B0502040204020203" pitchFamily="34" charset="0"/>
                        <a:cs typeface="Segoe UI Light" panose="020B0502040204020203" pitchFamily="34" charset="0"/>
                      </a:endParaRPr>
                    </a:p>
                  </a:txBody>
                  <a:tcPr anchor="ctr"/>
                </a:tc>
                <a:tc>
                  <a:txBody>
                    <a:bodyPr/>
                    <a:lstStyle/>
                    <a:p>
                      <a:endParaRPr lang="en-US" sz="2400" dirty="0">
                        <a:latin typeface="Segoe UI Light" panose="020B0502040204020203" pitchFamily="34" charset="0"/>
                        <a:cs typeface="Segoe UI Light" panose="020B0502040204020203" pitchFamily="34" charset="0"/>
                      </a:endParaRPr>
                    </a:p>
                  </a:txBody>
                  <a:tcPr anchor="ctr"/>
                </a:tc>
              </a:tr>
              <a:tr h="767632">
                <a:tc>
                  <a:txBody>
                    <a:bodyPr/>
                    <a:lstStyle/>
                    <a:p>
                      <a:r>
                        <a:rPr lang="en-US" sz="2400" dirty="0" smtClean="0">
                          <a:latin typeface="Segoe UI Light" panose="020B0502040204020203" pitchFamily="34" charset="0"/>
                          <a:cs typeface="Segoe UI Light" panose="020B0502040204020203" pitchFamily="34" charset="0"/>
                        </a:rPr>
                        <a:t>04 | Build Modern Looking Apps</a:t>
                      </a:r>
                      <a:endParaRPr lang="en-US" sz="2400" dirty="0">
                        <a:latin typeface="Segoe UI Light" panose="020B0502040204020203" pitchFamily="34" charset="0"/>
                        <a:cs typeface="Segoe UI Light" panose="020B0502040204020203" pitchFamily="34" charset="0"/>
                      </a:endParaRPr>
                    </a:p>
                  </a:txBody>
                  <a:tcPr anchor="ctr"/>
                </a:tc>
                <a:tc>
                  <a:txBody>
                    <a:bodyPr/>
                    <a:lstStyle/>
                    <a:p>
                      <a:endParaRPr lang="en-US" sz="2400" dirty="0">
                        <a:latin typeface="Segoe UI Light" panose="020B0502040204020203" pitchFamily="34" charset="0"/>
                        <a:cs typeface="Segoe UI Light" panose="020B0502040204020203" pitchFamily="34" charset="0"/>
                      </a:endParaRPr>
                    </a:p>
                  </a:txBody>
                  <a:tcPr anchor="ctr"/>
                </a:tc>
              </a:tr>
              <a:tr h="767632">
                <a:tc>
                  <a:txBody>
                    <a:bodyPr/>
                    <a:lstStyle/>
                    <a:p>
                      <a:r>
                        <a:rPr lang="en-US" sz="2400" dirty="0" smtClean="0">
                          <a:latin typeface="Segoe UI Light" panose="020B0502040204020203" pitchFamily="34" charset="0"/>
                          <a:cs typeface="Segoe UI Light" panose="020B0502040204020203" pitchFamily="34" charset="0"/>
                        </a:rPr>
                        <a:t>05 | Build for Multiple Devices</a:t>
                      </a:r>
                      <a:endParaRPr lang="en-US" sz="2400" dirty="0">
                        <a:latin typeface="Segoe UI Light" panose="020B0502040204020203" pitchFamily="34" charset="0"/>
                        <a:cs typeface="Segoe UI Light" panose="020B0502040204020203" pitchFamily="34" charset="0"/>
                      </a:endParaRPr>
                    </a:p>
                  </a:txBody>
                  <a:tcPr anchor="ctr"/>
                </a:tc>
                <a:tc>
                  <a:txBody>
                    <a:bodyPr/>
                    <a:lstStyle/>
                    <a:p>
                      <a:endParaRPr lang="en-US" sz="2400" dirty="0">
                        <a:latin typeface="Segoe UI Light" panose="020B0502040204020203" pitchFamily="34" charset="0"/>
                        <a:cs typeface="Segoe UI Light" panose="020B0502040204020203" pitchFamily="34" charset="0"/>
                      </a:endParaRPr>
                    </a:p>
                  </a:txBody>
                  <a:tcPr anchor="ctr"/>
                </a:tc>
              </a:tr>
            </a:tbl>
          </a:graphicData>
        </a:graphic>
      </p:graphicFrame>
    </p:spTree>
    <p:extLst>
      <p:ext uri="{BB962C8B-B14F-4D97-AF65-F5344CB8AC3E}">
        <p14:creationId xmlns:p14="http://schemas.microsoft.com/office/powerpoint/2010/main" val="2343221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mtClean="0"/>
              <a:t>Setting Expectations</a:t>
            </a:r>
            <a:endParaRPr lang="en-US" dirty="0"/>
          </a:p>
        </p:txBody>
      </p:sp>
      <p:sp>
        <p:nvSpPr>
          <p:cNvPr id="3" name="Content Placeholder 2"/>
          <p:cNvSpPr>
            <a:spLocks noGrp="1"/>
          </p:cNvSpPr>
          <p:nvPr>
            <p:ph sz="quarter" idx="10"/>
          </p:nvPr>
        </p:nvSpPr>
        <p:spPr/>
        <p:txBody>
          <a:bodyPr/>
          <a:lstStyle/>
          <a:p>
            <a:r>
              <a:rPr lang="en-US" dirty="0" smtClean="0"/>
              <a:t>Target Audience</a:t>
            </a:r>
          </a:p>
          <a:p>
            <a:pPr lvl="1"/>
            <a:r>
              <a:rPr lang="en-US" dirty="0" smtClean="0"/>
              <a:t>Developers with existing </a:t>
            </a:r>
            <a:r>
              <a:rPr lang="en-US" dirty="0"/>
              <a:t>.NET client line of business (LOB) </a:t>
            </a:r>
            <a:r>
              <a:rPr lang="en-US" dirty="0" smtClean="0"/>
              <a:t>applications</a:t>
            </a:r>
          </a:p>
          <a:p>
            <a:pPr lvl="1"/>
            <a:r>
              <a:rPr lang="en-US" dirty="0" smtClean="0"/>
              <a:t>Want to see how to </a:t>
            </a:r>
            <a:r>
              <a:rPr lang="en-US" dirty="0"/>
              <a:t>modernize these applications and move them forward</a:t>
            </a:r>
            <a:endParaRPr lang="en-US" dirty="0" smtClean="0"/>
          </a:p>
          <a:p>
            <a:r>
              <a:rPr lang="en-US" dirty="0" smtClean="0"/>
              <a:t>Assumed Knowledge</a:t>
            </a:r>
          </a:p>
          <a:p>
            <a:pPr lvl="1"/>
            <a:r>
              <a:rPr lang="en-US" dirty="0" smtClean="0"/>
              <a:t>Have built XAML apps</a:t>
            </a:r>
          </a:p>
          <a:p>
            <a:pPr lvl="1"/>
            <a:r>
              <a:rPr lang="en-US" dirty="0" smtClean="0">
                <a:solidFill>
                  <a:schemeClr val="tx1">
                    <a:lumMod val="75000"/>
                    <a:lumOff val="25000"/>
                  </a:schemeClr>
                </a:solidFill>
              </a:rPr>
              <a:t>Basic knowledge of what Azure offers</a:t>
            </a:r>
          </a:p>
          <a:p>
            <a:pPr lvl="1"/>
            <a:r>
              <a:rPr lang="en-US" dirty="0" smtClean="0"/>
              <a:t>Basic knowledge with Windows 8 and Windows Phone OSs</a:t>
            </a:r>
            <a:endParaRPr lang="en-US" dirty="0" smtClean="0">
              <a:solidFill>
                <a:schemeClr val="tx1">
                  <a:lumMod val="75000"/>
                  <a:lumOff val="25000"/>
                </a:schemeClr>
              </a:solidFill>
            </a:endParaRPr>
          </a:p>
          <a:p>
            <a:pPr lvl="1"/>
            <a:endParaRPr lang="en-US" dirty="0" smtClean="0">
              <a:solidFill>
                <a:schemeClr val="tx1">
                  <a:lumMod val="75000"/>
                  <a:lumOff val="25000"/>
                </a:schemeClr>
              </a:solidFill>
            </a:endParaRPr>
          </a:p>
        </p:txBody>
      </p:sp>
    </p:spTree>
    <p:extLst>
      <p:ext uri="{BB962C8B-B14F-4D97-AF65-F5344CB8AC3E}">
        <p14:creationId xmlns:p14="http://schemas.microsoft.com/office/powerpoint/2010/main" val="3396969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Microsoft Virtual Academy</a:t>
            </a:r>
          </a:p>
          <a:p>
            <a:pPr lvl="1"/>
            <a:r>
              <a:rPr lang="en-US" dirty="0" smtClean="0"/>
              <a:t>Free online learning tailored for IT Pros and Developers </a:t>
            </a:r>
          </a:p>
          <a:p>
            <a:pPr lvl="1"/>
            <a:r>
              <a:rPr lang="en-US" dirty="0"/>
              <a:t>Over </a:t>
            </a:r>
            <a:r>
              <a:rPr lang="en-US" dirty="0" smtClean="0"/>
              <a:t>1M registered users</a:t>
            </a:r>
          </a:p>
          <a:p>
            <a:pPr lvl="1"/>
            <a:r>
              <a:rPr lang="en-US" dirty="0" smtClean="0"/>
              <a:t>Up-to-date, relevant training on variety of Microsoft products</a:t>
            </a:r>
          </a:p>
          <a:p>
            <a:r>
              <a:rPr lang="en-US" dirty="0" smtClean="0"/>
              <a:t>“Earn while you learn!” </a:t>
            </a:r>
          </a:p>
          <a:p>
            <a:pPr lvl="1"/>
            <a:r>
              <a:rPr lang="en-US" dirty="0" smtClean="0"/>
              <a:t>Get 50 MVA Points for this event!</a:t>
            </a:r>
          </a:p>
          <a:p>
            <a:pPr lvl="1"/>
            <a:r>
              <a:rPr lang="en-US" dirty="0" smtClean="0"/>
              <a:t>Visit </a:t>
            </a:r>
            <a:r>
              <a:rPr lang="en-US" dirty="0" smtClean="0">
                <a:hlinkClick r:id="rId3"/>
              </a:rPr>
              <a:t>http://aka.ms/MVA-Voucher</a:t>
            </a:r>
            <a:r>
              <a:rPr lang="en-US" dirty="0" smtClean="0"/>
              <a:t> </a:t>
            </a:r>
          </a:p>
          <a:p>
            <a:pPr lvl="1"/>
            <a:r>
              <a:rPr lang="en-US" dirty="0" smtClean="0"/>
              <a:t>Enter this code: </a:t>
            </a:r>
            <a:r>
              <a:rPr lang="en-US" dirty="0" err="1"/>
              <a:t>EntDevCmp</a:t>
            </a:r>
            <a:r>
              <a:rPr lang="en-US" dirty="0"/>
              <a:t> </a:t>
            </a:r>
            <a:r>
              <a:rPr lang="en-US" dirty="0" smtClean="0"/>
              <a:t>(</a:t>
            </a:r>
            <a:r>
              <a:rPr lang="en-US" dirty="0" smtClean="0"/>
              <a:t>expires </a:t>
            </a:r>
            <a:r>
              <a:rPr lang="en-US" dirty="0" smtClean="0"/>
              <a:t>3/5/2014</a:t>
            </a:r>
            <a:r>
              <a:rPr lang="en-US" dirty="0" smtClean="0"/>
              <a:t>)</a:t>
            </a:r>
            <a:endParaRPr lang="en-US" dirty="0"/>
          </a:p>
        </p:txBody>
      </p:sp>
      <p:pic>
        <p:nvPicPr>
          <p:cNvPr id="5" name="Picture 4"/>
          <p:cNvPicPr>
            <a:picLocks noChangeAspect="1"/>
          </p:cNvPicPr>
          <p:nvPr/>
        </p:nvPicPr>
        <p:blipFill>
          <a:blip r:embed="rId4"/>
          <a:stretch>
            <a:fillRect/>
          </a:stretch>
        </p:blipFill>
        <p:spPr>
          <a:xfrm>
            <a:off x="99464" y="76676"/>
            <a:ext cx="937984" cy="990459"/>
          </a:xfrm>
          <a:prstGeom prst="rect">
            <a:avLst/>
          </a:prstGeom>
        </p:spPr>
      </p:pic>
      <p:sp>
        <p:nvSpPr>
          <p:cNvPr id="3" name="Title 2"/>
          <p:cNvSpPr>
            <a:spLocks noGrp="1"/>
          </p:cNvSpPr>
          <p:nvPr>
            <p:ph type="title"/>
          </p:nvPr>
        </p:nvSpPr>
        <p:spPr/>
        <p:txBody>
          <a:bodyPr/>
          <a:lstStyle/>
          <a:p>
            <a:r>
              <a:rPr lang="en-US" dirty="0" smtClean="0"/>
              <a:t>     Join the MVA Community!</a:t>
            </a:r>
            <a:endParaRPr lang="en-US" dirty="0"/>
          </a:p>
        </p:txBody>
      </p:sp>
    </p:spTree>
    <p:extLst>
      <p:ext uri="{BB962C8B-B14F-4D97-AF65-F5344CB8AC3E}">
        <p14:creationId xmlns:p14="http://schemas.microsoft.com/office/powerpoint/2010/main" val="425178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01 | Devices and Services</a:t>
            </a:r>
            <a:endParaRPr lang="en-US" dirty="0"/>
          </a:p>
        </p:txBody>
      </p:sp>
      <p:sp>
        <p:nvSpPr>
          <p:cNvPr id="4" name="Subtitle 3"/>
          <p:cNvSpPr>
            <a:spLocks noGrp="1"/>
          </p:cNvSpPr>
          <p:nvPr>
            <p:ph type="subTitle" idx="1"/>
          </p:nvPr>
        </p:nvSpPr>
        <p:spPr/>
        <p:txBody>
          <a:bodyPr/>
          <a:lstStyle/>
          <a:p>
            <a:r>
              <a:rPr lang="en-US" dirty="0"/>
              <a:t>Robert Green | Technical Evangelist</a:t>
            </a:r>
          </a:p>
        </p:txBody>
      </p:sp>
    </p:spTree>
    <p:extLst>
      <p:ext uri="{BB962C8B-B14F-4D97-AF65-F5344CB8AC3E}">
        <p14:creationId xmlns:p14="http://schemas.microsoft.com/office/powerpoint/2010/main" val="8976925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Course Introduction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2955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smtClean="0"/>
              <a:t>Set the Stage</a:t>
            </a:r>
          </a:p>
          <a:p>
            <a:r>
              <a:rPr lang="en-US" dirty="0" smtClean="0"/>
              <a:t>Devices</a:t>
            </a:r>
          </a:p>
          <a:p>
            <a:r>
              <a:rPr lang="en-US" dirty="0" smtClean="0"/>
              <a:t>Services</a:t>
            </a:r>
            <a:endParaRPr lang="en-US" dirty="0"/>
          </a:p>
        </p:txBody>
      </p:sp>
      <p:sp>
        <p:nvSpPr>
          <p:cNvPr id="2" name="Title 1"/>
          <p:cNvSpPr>
            <a:spLocks noGrp="1"/>
          </p:cNvSpPr>
          <p:nvPr>
            <p:ph type="title"/>
          </p:nvPr>
        </p:nvSpPr>
        <p:spPr/>
        <p:txBody>
          <a:bodyPr/>
          <a:lstStyle/>
          <a:p>
            <a:r>
              <a:rPr lang="en-US" smtClean="0"/>
              <a:t>Module Overview</a:t>
            </a:r>
            <a:endParaRPr lang="en-US" dirty="0"/>
          </a:p>
        </p:txBody>
      </p:sp>
    </p:spTree>
    <p:extLst>
      <p:ext uri="{BB962C8B-B14F-4D97-AF65-F5344CB8AC3E}">
        <p14:creationId xmlns:p14="http://schemas.microsoft.com/office/powerpoint/2010/main" val="31834997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MVA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VA Fonts">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noFill/>
        </a:ln>
      </a:spPr>
      <a:bodyPr vert="horz" lIns="91409" tIns="45705" rIns="91409" bIns="45705" rtlCol="0" anchor="ctr" anchorCtr="0">
        <a:normAutofit/>
      </a:bodyPr>
      <a:lstStyle>
        <a:defPPr algn="ctr">
          <a:defRPr sz="4800" dirty="0" smtClean="0"/>
        </a:defPPr>
      </a:lstStyle>
      <a:style>
        <a:lnRef idx="2">
          <a:schemeClr val="accent3">
            <a:shade val="50000"/>
          </a:schemeClr>
        </a:lnRef>
        <a:fillRef idx="1">
          <a:schemeClr val="accent3"/>
        </a:fillRef>
        <a:effectRef idx="0">
          <a:schemeClr val="accent3"/>
        </a:effectRef>
        <a:fontRef idx="minor">
          <a:schemeClr val="lt1"/>
        </a:fontRef>
      </a:style>
    </a:txDef>
  </a:objectDefaults>
  <a:extraClrSchemeLst/>
  <a:extLst>
    <a:ext uri="{05A4C25C-085E-4340-85A3-A5531E510DB2}">
      <thm15:themeFamily xmlns:thm15="http://schemas.microsoft.com/office/thememl/2012/main" name="MVA-CourseTemplate-1.pptx" id="{44F1D109-0D62-4C50-A3FF-AB64ABB72DAD}" vid="{29F46DDF-BD45-4956-8C98-398EB1CD16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1453F376-E757-4362-8E55-5CB4089A1551">Draft</Status>
    <Content_x0020_Type xmlns="1453F376-E757-4362-8E55-5CB4089A1551">Slide Presentation</Content_x0020_Type>
    <Module xmlns="1453F376-E757-4362-8E55-5CB4089A1551">1</Modul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BA8187F32748A46AD24A35841606839" ma:contentTypeVersion="" ma:contentTypeDescription="Create a new document." ma:contentTypeScope="" ma:versionID="3bcb4cebf4419c726b83f1786a27a371">
  <xsd:schema xmlns:xsd="http://www.w3.org/2001/XMLSchema" xmlns:xs="http://www.w3.org/2001/XMLSchema" xmlns:p="http://schemas.microsoft.com/office/2006/metadata/properties" xmlns:ns2="1453F376-E757-4362-8E55-5CB4089A1551" targetNamespace="http://schemas.microsoft.com/office/2006/metadata/properties" ma:root="true" ma:fieldsID="0633321aa7747ee45fb3b71481624031" ns2:_="">
    <xsd:import namespace="1453F376-E757-4362-8E55-5CB4089A1551"/>
    <xsd:element name="properties">
      <xsd:complexType>
        <xsd:sequence>
          <xsd:element name="documentManagement">
            <xsd:complexType>
              <xsd:all>
                <xsd:element ref="ns2:Content_x0020_Type"/>
                <xsd:element ref="ns2:Module"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53F376-E757-4362-8E55-5CB4089A1551"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Break Slides"/>
          <xsd:enumeration value="CC File"/>
          <xsd:enumeration value="Instructor Image"/>
          <xsd:enumeration value="Outline"/>
          <xsd:enumeration value="Promo Package"/>
          <xsd:enumeration value="Slide Presentation"/>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A13EC-1D3C-4D6F-8D1C-E8A452CFC79A}"/>
</file>

<file path=customXml/itemProps2.xml><?xml version="1.0" encoding="utf-8"?>
<ds:datastoreItem xmlns:ds="http://schemas.openxmlformats.org/officeDocument/2006/customXml" ds:itemID="{7025FDD9-4C58-4084-9F89-0E6ADD6FFF55}"/>
</file>

<file path=customXml/itemProps3.xml><?xml version="1.0" encoding="utf-8"?>
<ds:datastoreItem xmlns:ds="http://schemas.openxmlformats.org/officeDocument/2006/customXml" ds:itemID="{D7E6ED14-DD91-4D1C-B258-C6556E65DEF6}"/>
</file>

<file path=docProps/app.xml><?xml version="1.0" encoding="utf-8"?>
<Properties xmlns="http://schemas.openxmlformats.org/officeDocument/2006/extended-properties" xmlns:vt="http://schemas.openxmlformats.org/officeDocument/2006/docPropsVTypes">
  <Template>MVA-CourseTemplate-1</Template>
  <TotalTime>533</TotalTime>
  <Words>1768</Words>
  <Application>Microsoft Office PowerPoint</Application>
  <PresentationFormat>Widescreen</PresentationFormat>
  <Paragraphs>218</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Segoe</vt:lpstr>
      <vt:lpstr>Segoe UI</vt:lpstr>
      <vt:lpstr>Segoe UI Light</vt:lpstr>
      <vt:lpstr>Times New Roman</vt:lpstr>
      <vt:lpstr>1_Office Theme</vt:lpstr>
      <vt:lpstr>Enterprise Developer Camp Jumpstart</vt:lpstr>
      <vt:lpstr>Meet Robert Green | ‏@rogreen_ms </vt:lpstr>
      <vt:lpstr>Meet Dmitry Lyalin| @lyalindotcom‏</vt:lpstr>
      <vt:lpstr>Course Topics</vt:lpstr>
      <vt:lpstr>Setting Expectations</vt:lpstr>
      <vt:lpstr>     Join the MVA Community!</vt:lpstr>
      <vt:lpstr>PowerPoint Presentation</vt:lpstr>
      <vt:lpstr>PowerPoint Presentation</vt:lpstr>
      <vt:lpstr>Module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8.1 More powerful and efficient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Developer Camp Jumpstart</dc:title>
  <dc:creator>Bret Stateham</dc:creator>
  <cp:lastModifiedBy>Jonathan Sanito</cp:lastModifiedBy>
  <cp:revision>115</cp:revision>
  <dcterms:created xsi:type="dcterms:W3CDTF">2013-10-14T21:08:33Z</dcterms:created>
  <dcterms:modified xsi:type="dcterms:W3CDTF">2014-02-03T13:45:26Z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0x0101004BA8187F32748A46AD24A35841606839</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ies>
</file>